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544" r:id="rId2"/>
    <p:sldId id="592" r:id="rId3"/>
    <p:sldId id="464" r:id="rId4"/>
    <p:sldId id="589" r:id="rId5"/>
    <p:sldId id="512" r:id="rId6"/>
    <p:sldId id="523" r:id="rId7"/>
    <p:sldId id="525" r:id="rId8"/>
    <p:sldId id="526" r:id="rId9"/>
    <p:sldId id="554" r:id="rId10"/>
    <p:sldId id="555" r:id="rId11"/>
    <p:sldId id="556" r:id="rId12"/>
    <p:sldId id="557" r:id="rId13"/>
    <p:sldId id="567" r:id="rId14"/>
    <p:sldId id="590" r:id="rId15"/>
    <p:sldId id="591" r:id="rId16"/>
    <p:sldId id="587" r:id="rId17"/>
    <p:sldId id="585" r:id="rId18"/>
    <p:sldId id="586" r:id="rId19"/>
    <p:sldId id="560" r:id="rId20"/>
    <p:sldId id="561" r:id="rId21"/>
    <p:sldId id="562" r:id="rId22"/>
    <p:sldId id="563" r:id="rId23"/>
    <p:sldId id="583" r:id="rId24"/>
    <p:sldId id="573" r:id="rId25"/>
    <p:sldId id="402" r:id="rId26"/>
    <p:sldId id="531" r:id="rId27"/>
    <p:sldId id="483" r:id="rId28"/>
    <p:sldId id="484" r:id="rId29"/>
    <p:sldId id="580" r:id="rId30"/>
    <p:sldId id="581" r:id="rId31"/>
    <p:sldId id="582" r:id="rId32"/>
    <p:sldId id="502" r:id="rId33"/>
    <p:sldId id="511" r:id="rId34"/>
    <p:sldId id="574" r:id="rId35"/>
    <p:sldId id="543" r:id="rId36"/>
    <p:sldId id="492" r:id="rId37"/>
    <p:sldId id="588" r:id="rId38"/>
    <p:sldId id="521" r:id="rId39"/>
    <p:sldId id="467" r:id="rId40"/>
    <p:sldId id="570" r:id="rId41"/>
    <p:sldId id="571" r:id="rId42"/>
    <p:sldId id="499" r:id="rId43"/>
    <p:sldId id="500" r:id="rId44"/>
    <p:sldId id="541" r:id="rId45"/>
    <p:sldId id="503" r:id="rId46"/>
    <p:sldId id="504" r:id="rId47"/>
    <p:sldId id="527" r:id="rId48"/>
    <p:sldId id="505" r:id="rId49"/>
    <p:sldId id="540" r:id="rId50"/>
    <p:sldId id="506" r:id="rId51"/>
    <p:sldId id="507" r:id="rId52"/>
    <p:sldId id="508" r:id="rId53"/>
    <p:sldId id="501" r:id="rId5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008000"/>
    <a:srgbClr val="FF6600"/>
    <a:srgbClr val="04760F"/>
    <a:srgbClr val="C709C7"/>
    <a:srgbClr val="800000"/>
    <a:srgbClr val="00CC99"/>
    <a:srgbClr val="03EF19"/>
    <a:srgbClr val="FF0000"/>
    <a:srgbClr val="00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94280" autoAdjust="0"/>
  </p:normalViewPr>
  <p:slideViewPr>
    <p:cSldViewPr>
      <p:cViewPr>
        <p:scale>
          <a:sx n="66" d="100"/>
          <a:sy n="66" d="100"/>
        </p:scale>
        <p:origin x="-2094" y="-534"/>
      </p:cViewPr>
      <p:guideLst>
        <p:guide orient="horz" pos="2160"/>
        <p:guide pos="2880"/>
      </p:guideLst>
    </p:cSldViewPr>
  </p:slideViewPr>
  <p:outlineViewPr>
    <p:cViewPr>
      <p:scale>
        <a:sx n="33" d="100"/>
        <a:sy n="33" d="100"/>
      </p:scale>
      <p:origin x="0" y="2514"/>
    </p:cViewPr>
  </p:outlineViewPr>
  <p:notesTextViewPr>
    <p:cViewPr>
      <p:scale>
        <a:sx n="100" d="100"/>
        <a:sy n="100" d="100"/>
      </p:scale>
      <p:origin x="0" y="0"/>
    </p:cViewPr>
  </p:notesTextViewPr>
  <p:sorterViewPr>
    <p:cViewPr>
      <p:scale>
        <a:sx n="90" d="100"/>
        <a:sy n="90" d="100"/>
      </p:scale>
      <p:origin x="0" y="-332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2181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81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81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2181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D8FCBE0-C8A1-4051-B52D-22C92B31438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oogle.co.in/search?espv=2&amp;biw=1600&amp;bih=755&amp;q=Rheumatoid+arthritis&amp;stick=H4sIAAAAAAAAAOMQFeLSz9U3MEmpMC7MU-IAsc3SzZN3MTEaAQD55jP3HAAAAA&amp;sa=X&amp;ved=0ahUKEwil_5bguOfSAhUDOo8KHa9ZAO4Q0EAIpgEw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google.co.in/search?espv=2&amp;biw=1600&amp;bih=755&amp;q=Type+1+diabetes&amp;stick=H4sIAAAAAAAAAOMQFeLSz9U3MEmpMC7MU-IEsS1MLAuzdjExGgEAGhMY6R0AAAA&amp;sa=X&amp;ved=0ahUKEwil_5bguOfSAhUDOo8KHa9ZAO4Q0EAItAEw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BSL-4"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Smallpox" TargetMode="External"/><Relationship Id="rId5" Type="http://schemas.openxmlformats.org/officeDocument/2006/relationships/hyperlink" Target="https://en.wikipedia.org/wiki/State_Research_Center_of_Virology_and_Biotechnology_VECTOR" TargetMode="External"/><Relationship Id="rId4" Type="http://schemas.openxmlformats.org/officeDocument/2006/relationships/hyperlink" Target="https://en.wikipedia.org/wiki/Centers_for_Disease_Control_and_Preventi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altLang="en-US"/>
              <a:t>Dates…</a:t>
            </a:r>
          </a:p>
          <a:p>
            <a:endParaRPr lang="en-US" altLang="en-US"/>
          </a:p>
        </p:txBody>
      </p:sp>
      <p:sp>
        <p:nvSpPr>
          <p:cNvPr id="63492" name="Slide Number Placeholder 3"/>
          <p:cNvSpPr>
            <a:spLocks noGrp="1"/>
          </p:cNvSpPr>
          <p:nvPr>
            <p:ph type="sldNum" sz="quarter" idx="5"/>
          </p:nvPr>
        </p:nvSpPr>
        <p:spPr>
          <a:noFill/>
        </p:spPr>
        <p:txBody>
          <a:bodyPr/>
          <a:lstStyle/>
          <a:p>
            <a:fld id="{1D46BB4D-31F0-487B-8077-14AF49E56ED5}" type="slidenum">
              <a:rPr lang="en-US" altLang="en-US" smtClean="0"/>
              <a:pPr/>
              <a:t>6</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tLang="en-US" dirty="0"/>
          </a:p>
        </p:txBody>
      </p:sp>
      <p:sp>
        <p:nvSpPr>
          <p:cNvPr id="77828" name="Slide Number Placeholder 3"/>
          <p:cNvSpPr>
            <a:spLocks noGrp="1"/>
          </p:cNvSpPr>
          <p:nvPr>
            <p:ph type="sldNum" sz="quarter" idx="5"/>
          </p:nvPr>
        </p:nvSpPr>
        <p:spPr>
          <a:noFill/>
        </p:spPr>
        <p:txBody>
          <a:bodyPr/>
          <a:lstStyle/>
          <a:p>
            <a:fld id="{8447AB22-40B0-40BE-B846-6404EB60B6F0}" type="slidenum">
              <a:rPr lang="en-US" altLang="en-US" smtClean="0"/>
              <a:pPr/>
              <a:t>25</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tLang="en-US"/>
          </a:p>
        </p:txBody>
      </p:sp>
      <p:sp>
        <p:nvSpPr>
          <p:cNvPr id="78852" name="Slide Number Placeholder 3"/>
          <p:cNvSpPr>
            <a:spLocks noGrp="1"/>
          </p:cNvSpPr>
          <p:nvPr>
            <p:ph type="sldNum" sz="quarter" idx="5"/>
          </p:nvPr>
        </p:nvSpPr>
        <p:spPr>
          <a:noFill/>
        </p:spPr>
        <p:txBody>
          <a:bodyPr/>
          <a:lstStyle/>
          <a:p>
            <a:fld id="{423631EA-4461-4735-B568-7F2E25D39173}" type="slidenum">
              <a:rPr lang="en-US" altLang="en-US" smtClean="0"/>
              <a:pPr/>
              <a:t>27</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A71730E0-2C56-44DF-A171-38C372B03CE4}" type="slidenum">
              <a:rPr lang="en-US" altLang="en-US" smtClean="0"/>
              <a:pPr/>
              <a:t>28</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 cells</a:t>
            </a:r>
          </a:p>
          <a:p>
            <a:r>
              <a:rPr lang="en-US" dirty="0" err="1"/>
              <a:t>Dentritic</a:t>
            </a:r>
            <a:r>
              <a:rPr lang="en-US" dirty="0"/>
              <a:t> cells-</a:t>
            </a:r>
            <a:r>
              <a:rPr lang="en-US" baseline="0" dirty="0"/>
              <a:t> CD4 and CD8</a:t>
            </a:r>
            <a:endParaRPr lang="en-US" dirty="0"/>
          </a:p>
          <a:p>
            <a:r>
              <a:rPr lang="en-US" dirty="0"/>
              <a:t>Macrophage- CD4 only (</a:t>
            </a:r>
            <a:r>
              <a:rPr lang="en-US" dirty="0" err="1"/>
              <a:t>phagocytosis</a:t>
            </a:r>
            <a:r>
              <a:rPr lang="en-US" baseline="0" dirty="0"/>
              <a:t> only) </a:t>
            </a:r>
            <a:endParaRPr lang="en-US" dirty="0"/>
          </a:p>
        </p:txBody>
      </p:sp>
      <p:sp>
        <p:nvSpPr>
          <p:cNvPr id="4" name="Slide Number Placeholder 3"/>
          <p:cNvSpPr>
            <a:spLocks noGrp="1"/>
          </p:cNvSpPr>
          <p:nvPr>
            <p:ph type="sldNum" sz="quarter" idx="10"/>
          </p:nvPr>
        </p:nvSpPr>
        <p:spPr/>
        <p:txBody>
          <a:bodyPr/>
          <a:lstStyle/>
          <a:p>
            <a:pPr>
              <a:defRPr/>
            </a:pPr>
            <a:fld id="{9D8FCBE0-C8A1-4051-B52D-22C92B314387}" type="slidenum">
              <a:rPr lang="en-US" altLang="en-US" smtClean="0"/>
              <a:pPr>
                <a:defRPr/>
              </a:pPr>
              <a:t>29</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r>
              <a:rPr lang="en-US" altLang="en-US"/>
              <a:t>Figure?</a:t>
            </a:r>
          </a:p>
        </p:txBody>
      </p:sp>
      <p:sp>
        <p:nvSpPr>
          <p:cNvPr id="80900" name="Slide Number Placeholder 3"/>
          <p:cNvSpPr>
            <a:spLocks noGrp="1"/>
          </p:cNvSpPr>
          <p:nvPr>
            <p:ph type="sldNum" sz="quarter" idx="5"/>
          </p:nvPr>
        </p:nvSpPr>
        <p:spPr>
          <a:noFill/>
        </p:spPr>
        <p:txBody>
          <a:bodyPr/>
          <a:lstStyle/>
          <a:p>
            <a:fld id="{136CEF07-A52A-4369-96F4-BDDA2CCA08ED}" type="slidenum">
              <a:rPr lang="en-US" altLang="en-US" smtClean="0"/>
              <a:pPr/>
              <a:t>32</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pPr eaLnBrk="1" hangingPunct="1">
              <a:spcBef>
                <a:spcPct val="0"/>
              </a:spcBef>
            </a:pPr>
            <a:endParaRPr lang="en-US" altLang="en-US"/>
          </a:p>
        </p:txBody>
      </p:sp>
      <p:sp>
        <p:nvSpPr>
          <p:cNvPr id="81924" name="Slide Number Placeholder 3"/>
          <p:cNvSpPr>
            <a:spLocks noGrp="1"/>
          </p:cNvSpPr>
          <p:nvPr>
            <p:ph type="sldNum" sz="quarter" idx="5"/>
          </p:nvPr>
        </p:nvSpPr>
        <p:spPr>
          <a:noFill/>
        </p:spPr>
        <p:txBody>
          <a:bodyPr/>
          <a:lstStyle/>
          <a:p>
            <a:fld id="{DD754BAA-5ABA-4DDC-AF96-B249EAABE310}" type="slidenum">
              <a:rPr lang="en-US" altLang="en-US" smtClean="0"/>
              <a:pPr/>
              <a:t>33</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00BBC55-4314-4070-A3FC-37455685A105}" type="slidenum">
              <a:rPr lang="en-US" altLang="en-US" smtClean="0"/>
              <a:pPr/>
              <a:t>36</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r>
              <a:rPr lang="en-US" altLang="en-US">
                <a:hlinkClick r:id="rId3"/>
              </a:rPr>
              <a:t>Rheumatoid arthritis</a:t>
            </a:r>
            <a:r>
              <a:rPr lang="en-US" altLang="en-US"/>
              <a:t>: A chronic inflammatory disorder affecting many joints, including those in the hands and feet.</a:t>
            </a:r>
          </a:p>
          <a:p>
            <a:endParaRPr lang="en-US" altLang="en-US"/>
          </a:p>
          <a:p>
            <a:r>
              <a:rPr lang="en-US" altLang="en-US">
                <a:hlinkClick r:id="rId4"/>
              </a:rPr>
              <a:t>Type 1 diabetes</a:t>
            </a:r>
            <a:r>
              <a:rPr lang="en-US" altLang="en-US"/>
              <a:t>: A chronic condition in which the pancreas produces little or no insulin.</a:t>
            </a:r>
          </a:p>
          <a:p>
            <a:endParaRPr lang="en-US" altLang="en-US"/>
          </a:p>
        </p:txBody>
      </p:sp>
      <p:sp>
        <p:nvSpPr>
          <p:cNvPr id="71684" name="Slide Number Placeholder 3"/>
          <p:cNvSpPr>
            <a:spLocks noGrp="1"/>
          </p:cNvSpPr>
          <p:nvPr>
            <p:ph type="sldNum" sz="quarter" idx="5"/>
          </p:nvPr>
        </p:nvSpPr>
        <p:spPr>
          <a:noFill/>
        </p:spPr>
        <p:txBody>
          <a:bodyPr/>
          <a:lstStyle/>
          <a:p>
            <a:fld id="{5ACA28C7-AFD2-4D8B-BBC1-EC0D5F58608C}" type="slidenum">
              <a:rPr lang="en-US" altLang="en-US" smtClean="0"/>
              <a:pPr/>
              <a:t>40</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r>
              <a:rPr lang="en-US" altLang="en-US" dirty="0"/>
              <a:t>Several mutations must occur in the DNA of an individual cell for cancer to develop. Normal cells (light gray) from one of the body's organs may develop mutations that allow them to grow slightly faster than the cells around them. These mutated cells (light blue) are not tumor cells yet, because they must undergo further mutations before cancer can form. Cells developed from these light blue mutated cells form a "larger" target for future mutations because they grow slightly faster than the cells around them and because they already have at least one mutation on the way to forming cancer. Finally, when enough mutations are accumulated, cells (dark blue) form a tumor. The tumor cells are not yet malignant but will soon be if left untreated. Tumor cells develop further mutations and then change into malignant cancer cells (red). Malignant cells form a cancer at the original organ. These malignant cancer cells will develop still more mutations and then will spread (metastasize) to other organs through the bloodstream.</a:t>
            </a:r>
          </a:p>
          <a:p>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The steps involved in the formation of colon cancer or rectal cancer are shown. Cancer is a disease of cells. In the first drawing (labeled "normal"), note that each of the normal cells are about the same size, are organized in a orderly fashion, and are all on top of a basement </a:t>
            </a:r>
            <a:r>
              <a:rPr lang="en-US" altLang="en-US" dirty="0" err="1"/>
              <a:t>membrane.A</a:t>
            </a:r>
            <a:r>
              <a:rPr lang="en-US" altLang="en-US" dirty="0"/>
              <a:t> basement membrane separates these cells from other types of cells and from cells of different organs of the body. At some time, a normal cell develops enough mutations that it begins to grow slightly faster than the cells around it (the reddish cell in the center of the second drawing, labeled "single </a:t>
            </a:r>
            <a:r>
              <a:rPr lang="en-US" altLang="en-US" dirty="0" err="1"/>
              <a:t>hyperproliferative</a:t>
            </a:r>
            <a:r>
              <a:rPr lang="en-US" altLang="en-US" dirty="0"/>
              <a:t> cell"). </a:t>
            </a:r>
            <a:r>
              <a:rPr lang="en-US" altLang="en-US" i="1" dirty="0" err="1"/>
              <a:t>Hyperproliferative</a:t>
            </a:r>
            <a:r>
              <a:rPr lang="en-US" altLang="en-US" dirty="0"/>
              <a:t> means the cell grows faster than normal cells. When enough </a:t>
            </a:r>
            <a:r>
              <a:rPr lang="en-US" altLang="en-US" dirty="0" err="1"/>
              <a:t>hyperproliferative</a:t>
            </a:r>
            <a:r>
              <a:rPr lang="en-US" altLang="en-US" dirty="0"/>
              <a:t> cells accumulate, a small benign tumor called an adenoma develops (third drawing). During a colonoscopy, the doctor is looking for such adenomas. If an adenoma is removed at this stage, the patient will be fine and a cancer will not develop from this particular group of cells. Note two things about the adenoma in the third drawing: (1) the cells are starting to pile up on one another and they are not organized like normal cells, and (2) the cells are still on one side the basement membrane. If the adenoma is allowed to remain in the patient for many years, a cancerous tumor (called a carcinoma) will form inside of the adenoma. The cells in this carcinoma break through the basement membrane and will spread inside the colon, eventually leaving the colon to spread to other organs like the liver. In the fourth drawing, a tumor cell can be seen in the lower right hand corner breaking into a small blood vessel (pink segmented circle). Cancer cells often use body fluids like the bloodstream to spread or metastasize.</a:t>
            </a:r>
          </a:p>
          <a:p>
            <a:endParaRPr lang="en-US" altLang="en-US" dirty="0"/>
          </a:p>
        </p:txBody>
      </p:sp>
      <p:sp>
        <p:nvSpPr>
          <p:cNvPr id="72708" name="Slide Number Placeholder 3"/>
          <p:cNvSpPr>
            <a:spLocks noGrp="1"/>
          </p:cNvSpPr>
          <p:nvPr>
            <p:ph type="sldNum" sz="quarter" idx="5"/>
          </p:nvPr>
        </p:nvSpPr>
        <p:spPr>
          <a:noFill/>
        </p:spPr>
        <p:txBody>
          <a:bodyPr/>
          <a:lstStyle/>
          <a:p>
            <a:fld id="{A4A7F663-2C86-40E9-903E-FE82B7576525}" type="slidenum">
              <a:rPr lang="en-US" altLang="en-US" smtClean="0"/>
              <a:pPr/>
              <a:t>41</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r>
              <a:rPr lang="en-US" altLang="en-US"/>
              <a:t>An updated figure may be?</a:t>
            </a:r>
          </a:p>
        </p:txBody>
      </p:sp>
      <p:sp>
        <p:nvSpPr>
          <p:cNvPr id="86020" name="Slide Number Placeholder 3"/>
          <p:cNvSpPr>
            <a:spLocks noGrp="1"/>
          </p:cNvSpPr>
          <p:nvPr>
            <p:ph type="sldNum" sz="quarter" idx="5"/>
          </p:nvPr>
        </p:nvSpPr>
        <p:spPr>
          <a:noFill/>
        </p:spPr>
        <p:txBody>
          <a:bodyPr/>
          <a:lstStyle/>
          <a:p>
            <a:fld id="{62F43A38-9630-42B2-80FD-91246C04DF85}" type="slidenum">
              <a:rPr lang="en-US" altLang="en-US" smtClean="0"/>
              <a:pPr/>
              <a:t>46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tLang="en-US"/>
          </a:p>
        </p:txBody>
      </p:sp>
      <p:sp>
        <p:nvSpPr>
          <p:cNvPr id="64516" name="Slide Number Placeholder 3"/>
          <p:cNvSpPr>
            <a:spLocks noGrp="1"/>
          </p:cNvSpPr>
          <p:nvPr>
            <p:ph type="sldNum" sz="quarter" idx="5"/>
          </p:nvPr>
        </p:nvSpPr>
        <p:spPr>
          <a:noFill/>
        </p:spPr>
        <p:txBody>
          <a:bodyPr/>
          <a:lstStyle/>
          <a:p>
            <a:fld id="{EC323191-0850-436E-AAAA-6C120C5C16D5}" type="slidenum">
              <a:rPr lang="en-US" altLang="en-US" smtClean="0"/>
              <a:pPr/>
              <a:t>7</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r>
              <a:rPr lang="en-US" altLang="en-US"/>
              <a:t>All known stocks of smallpox were subsequently destroyed or transferred to two WHO-designated reference laboratories with </a:t>
            </a:r>
            <a:r>
              <a:rPr lang="en-US" altLang="en-US">
                <a:hlinkClick r:id="rId3" tooltip="BSL-4"/>
              </a:rPr>
              <a:t>BSL-4</a:t>
            </a:r>
            <a:r>
              <a:rPr lang="en-US" altLang="en-US"/>
              <a:t> facilities—the United States' </a:t>
            </a:r>
            <a:r>
              <a:rPr lang="en-US" altLang="en-US">
                <a:hlinkClick r:id="rId4" tooltip="Centers for Disease Control and Prevention"/>
              </a:rPr>
              <a:t>Centers for Disease Control and Prevention</a:t>
            </a:r>
            <a:r>
              <a:rPr lang="en-US" altLang="en-US"/>
              <a:t> and Russia's </a:t>
            </a:r>
            <a:r>
              <a:rPr lang="en-US" altLang="en-US">
                <a:hlinkClick r:id="rId5" tooltip="State Research Center of Virology and Biotechnology VECTOR"/>
              </a:rPr>
              <a:t>State Research Center of Virology and Biotechnology VECTOR</a:t>
            </a:r>
            <a:r>
              <a:rPr lang="en-US" altLang="en-US"/>
              <a:t>.</a:t>
            </a:r>
            <a:r>
              <a:rPr lang="en-US" altLang="en-US" baseline="30000">
                <a:hlinkClick r:id="rId6"/>
              </a:rPr>
              <a:t>[80]</a:t>
            </a:r>
            <a:endParaRPr lang="en-US" altLang="en-US" baseline="30000"/>
          </a:p>
          <a:p>
            <a:endParaRPr lang="en-US" altLang="en-US" sz="2000"/>
          </a:p>
          <a:p>
            <a:r>
              <a:rPr lang="en-US" altLang="en-US" sz="3200"/>
              <a:t>Do we need this slide?</a:t>
            </a:r>
          </a:p>
        </p:txBody>
      </p:sp>
      <p:sp>
        <p:nvSpPr>
          <p:cNvPr id="87044" name="Slide Number Placeholder 3"/>
          <p:cNvSpPr>
            <a:spLocks noGrp="1"/>
          </p:cNvSpPr>
          <p:nvPr>
            <p:ph type="sldNum" sz="quarter" idx="5"/>
          </p:nvPr>
        </p:nvSpPr>
        <p:spPr>
          <a:noFill/>
        </p:spPr>
        <p:txBody>
          <a:bodyPr/>
          <a:lstStyle/>
          <a:p>
            <a:fld id="{9203B4EF-7A6F-4660-A195-8BBA449F7D3D}" type="slidenum">
              <a:rPr lang="en-US" altLang="en-US" smtClean="0"/>
              <a:pPr/>
              <a:t>47</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r>
              <a:rPr lang="en-US" altLang="en-US"/>
              <a:t>Can be skipped?</a:t>
            </a:r>
          </a:p>
        </p:txBody>
      </p:sp>
      <p:sp>
        <p:nvSpPr>
          <p:cNvPr id="88068" name="Slide Number Placeholder 3"/>
          <p:cNvSpPr>
            <a:spLocks noGrp="1"/>
          </p:cNvSpPr>
          <p:nvPr>
            <p:ph type="sldNum" sz="quarter" idx="5"/>
          </p:nvPr>
        </p:nvSpPr>
        <p:spPr>
          <a:noFill/>
        </p:spPr>
        <p:txBody>
          <a:bodyPr/>
          <a:lstStyle/>
          <a:p>
            <a:fld id="{11909B94-505E-424F-9F3C-D6CA4063003E}" type="slidenum">
              <a:rPr lang="en-US" altLang="en-US" smtClean="0"/>
              <a:pPr/>
              <a:t>51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206952F-53B7-48C2-8D56-5F5BC33A5387}" type="slidenum">
              <a:rPr lang="en-US" altLang="en-US" smtClean="0"/>
              <a:pPr/>
              <a:t>8</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D8FCBE0-C8A1-4051-B52D-22C92B314387}" type="slidenum">
              <a:rPr lang="en-US" altLang="en-US" smtClean="0"/>
              <a:pPr>
                <a:defRPr/>
              </a:pPr>
              <a:t>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59CE260-34F1-433C-A28D-FF9DF9149BAE}" type="slidenum">
              <a:rPr lang="en-US" altLang="en-US" smtClean="0">
                <a:solidFill>
                  <a:srgbClr val="000000"/>
                </a:solidFill>
              </a:rPr>
              <a:pPr/>
              <a:t>13</a:t>
            </a:fld>
            <a:endParaRPr lang="en-US" altLang="en-US">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2EFAB97-BEDC-42A1-A309-4AB4522F1C58}" type="slidenum">
              <a:rPr lang="en-IN" smtClean="0"/>
              <a:pPr/>
              <a:t>14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r>
              <a:rPr lang="en-US" altLang="en-US"/>
              <a:t>Innate can kill infectious agents</a:t>
            </a:r>
          </a:p>
        </p:txBody>
      </p:sp>
      <p:sp>
        <p:nvSpPr>
          <p:cNvPr id="73732" name="Slide Number Placeholder 3"/>
          <p:cNvSpPr>
            <a:spLocks noGrp="1"/>
          </p:cNvSpPr>
          <p:nvPr>
            <p:ph type="sldNum" sz="quarter" idx="5"/>
          </p:nvPr>
        </p:nvSpPr>
        <p:spPr>
          <a:noFill/>
        </p:spPr>
        <p:txBody>
          <a:bodyPr/>
          <a:lstStyle/>
          <a:p>
            <a:fld id="{7055A78C-219B-4E34-9B1A-F4EB8E22B5D3}" type="slidenum">
              <a:rPr lang="en-US" altLang="en-US" smtClean="0"/>
              <a:pPr/>
              <a:t>17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Sweat – AMP</a:t>
            </a:r>
            <a:r>
              <a:rPr lang="en-IN" baseline="0" dirty="0"/>
              <a:t> – </a:t>
            </a:r>
            <a:r>
              <a:rPr lang="en-IN" baseline="0" dirty="0" err="1"/>
              <a:t>dermcidin</a:t>
            </a:r>
            <a:endParaRPr lang="en-IN" baseline="0" dirty="0"/>
          </a:p>
          <a:p>
            <a:endParaRPr lang="en-IN" dirty="0"/>
          </a:p>
        </p:txBody>
      </p:sp>
      <p:sp>
        <p:nvSpPr>
          <p:cNvPr id="4" name="Slide Number Placeholder 3"/>
          <p:cNvSpPr>
            <a:spLocks noGrp="1"/>
          </p:cNvSpPr>
          <p:nvPr>
            <p:ph type="sldNum" sz="quarter" idx="10"/>
          </p:nvPr>
        </p:nvSpPr>
        <p:spPr/>
        <p:txBody>
          <a:bodyPr/>
          <a:lstStyle/>
          <a:p>
            <a:fld id="{82EFAB97-BEDC-42A1-A309-4AB4522F1C58}" type="slidenum">
              <a:rPr lang="en-IN" smtClean="0"/>
              <a:pPr/>
              <a:t>21</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tLang="en-US"/>
          </a:p>
        </p:txBody>
      </p:sp>
      <p:sp>
        <p:nvSpPr>
          <p:cNvPr id="75780" name="Slide Number Placeholder 3"/>
          <p:cNvSpPr>
            <a:spLocks noGrp="1"/>
          </p:cNvSpPr>
          <p:nvPr>
            <p:ph type="sldNum" sz="quarter" idx="5"/>
          </p:nvPr>
        </p:nvSpPr>
        <p:spPr>
          <a:noFill/>
        </p:spPr>
        <p:txBody>
          <a:bodyPr/>
          <a:lstStyle/>
          <a:p>
            <a:fld id="{2BDC2040-935B-4DAC-9888-72825CA70119}" type="slidenum">
              <a:rPr lang="en-US" altLang="en-US" smtClean="0"/>
              <a:pPr/>
              <a:t>24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9831C4C-39D7-4EF1-B05B-FD38B4A3E73E}"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5897BC-5569-42AD-B7BE-3E5BBC524BA9}"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543DBC-7EC9-4788-86CA-A1F298D32000}"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1BEC278-EED0-4E1A-A306-4B205F00EFF4}"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t>Click to edit Master title style</a:t>
            </a:r>
            <a:endParaRPr lang="ru-RU"/>
          </a:p>
        </p:txBody>
      </p:sp>
      <p:sp>
        <p:nvSpPr>
          <p:cNvPr id="3" name="Table Placeholder 2"/>
          <p:cNvSpPr>
            <a:spLocks noGrp="1"/>
          </p:cNvSpPr>
          <p:nvPr>
            <p:ph type="tbl" idx="1"/>
          </p:nvPr>
        </p:nvSpPr>
        <p:spPr>
          <a:xfrm>
            <a:off x="457200" y="1600200"/>
            <a:ext cx="8229600" cy="4495800"/>
          </a:xfrm>
        </p:spPr>
        <p:txBody>
          <a:bodyPr/>
          <a:lstStyle/>
          <a:p>
            <a:pPr lvl="0"/>
            <a:endParaRPr lang="ru-RU" noProof="0"/>
          </a:p>
        </p:txBody>
      </p:sp>
      <p:sp>
        <p:nvSpPr>
          <p:cNvPr id="4" name="Rectangle 24"/>
          <p:cNvSpPr>
            <a:spLocks noGrp="1" noChangeArrowheads="1"/>
          </p:cNvSpPr>
          <p:nvPr>
            <p:ph type="dt" sz="half" idx="10"/>
          </p:nvPr>
        </p:nvSpPr>
        <p:spPr/>
        <p:txBody>
          <a:bodyPr/>
          <a:lstStyle>
            <a:lvl1pPr>
              <a:defRPr/>
            </a:lvl1pPr>
          </a:lstStyle>
          <a:p>
            <a:pPr>
              <a:defRPr/>
            </a:pPr>
            <a:endParaRPr lang="en-US"/>
          </a:p>
        </p:txBody>
      </p:sp>
      <p:sp>
        <p:nvSpPr>
          <p:cNvPr id="5" name="Rectangle 25"/>
          <p:cNvSpPr>
            <a:spLocks noGrp="1" noChangeArrowheads="1"/>
          </p:cNvSpPr>
          <p:nvPr>
            <p:ph type="ftr" sz="quarter" idx="11"/>
          </p:nvPr>
        </p:nvSpPr>
        <p:spPr/>
        <p:txBody>
          <a:bodyPr/>
          <a:lstStyle>
            <a:lvl1pPr>
              <a:defRPr/>
            </a:lvl1pPr>
          </a:lstStyle>
          <a:p>
            <a:pPr>
              <a:defRPr/>
            </a:pPr>
            <a:endParaRPr lang="en-US"/>
          </a:p>
        </p:txBody>
      </p:sp>
      <p:sp>
        <p:nvSpPr>
          <p:cNvPr id="6" name="Rectangle 26"/>
          <p:cNvSpPr>
            <a:spLocks noGrp="1" noChangeArrowheads="1"/>
          </p:cNvSpPr>
          <p:nvPr>
            <p:ph type="sldNum" sz="quarter" idx="12"/>
          </p:nvPr>
        </p:nvSpPr>
        <p:spPr/>
        <p:txBody>
          <a:bodyPr/>
          <a:lstStyle>
            <a:lvl1pPr>
              <a:defRPr/>
            </a:lvl1pPr>
          </a:lstStyle>
          <a:p>
            <a:pPr>
              <a:defRPr/>
            </a:pPr>
            <a:fld id="{CEA82862-D2A0-40F9-B2B2-EE5B70B8D055}" type="slidenum">
              <a:rPr lang="ar-SA"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1B73A7-3F06-4FF1-930B-4D561B015C6E}"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383F34A-C974-4D0C-8578-7E279AE68E3D}"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6C211F-FB42-49E5-AFC6-3F3D51CF04FA}"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31AB897-4066-4A8A-8EE0-687D2A883F63}"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1E84BF-8E35-497D-A4EA-496001B68B38}"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710D6EC-5CB2-4D88-AF95-EA442525093B}"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78A126B-D642-4B2A-93B9-A29303EB396A}"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29D0FDC-B203-4E18-ABD3-F7941CF6788A}"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6F88584-B7D0-4490-950D-5A7BE8A3AC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762000" y="762000"/>
            <a:ext cx="7696200" cy="2308225"/>
          </a:xfrm>
          <a:prstGeom prst="rect">
            <a:avLst/>
          </a:prstGeom>
          <a:noFill/>
          <a:ln w="9525">
            <a:noFill/>
            <a:miter lim="800000"/>
            <a:headEnd/>
            <a:tailEnd/>
          </a:ln>
        </p:spPr>
        <p:txBody>
          <a:bodyPr>
            <a:spAutoFit/>
          </a:bodyPr>
          <a:lstStyle/>
          <a:p>
            <a:pPr algn="ctr" eaLnBrk="1" hangingPunct="1"/>
            <a:r>
              <a:rPr lang="en-US" altLang="en-US" sz="7200" b="1" dirty="0">
                <a:latin typeface="Arial" charset="0"/>
              </a:rPr>
              <a:t>Science of Living System</a:t>
            </a:r>
          </a:p>
        </p:txBody>
      </p:sp>
      <p:sp>
        <p:nvSpPr>
          <p:cNvPr id="3075" name="Rectangle 1"/>
          <p:cNvSpPr>
            <a:spLocks noChangeArrowheads="1"/>
          </p:cNvSpPr>
          <p:nvPr/>
        </p:nvSpPr>
        <p:spPr bwMode="auto">
          <a:xfrm>
            <a:off x="1066800" y="4419600"/>
            <a:ext cx="7391400" cy="1938338"/>
          </a:xfrm>
          <a:prstGeom prst="rect">
            <a:avLst/>
          </a:prstGeom>
          <a:noFill/>
          <a:ln w="9525">
            <a:noFill/>
            <a:miter lim="800000"/>
            <a:headEnd/>
            <a:tailEnd/>
          </a:ln>
        </p:spPr>
        <p:txBody>
          <a:bodyPr>
            <a:spAutoFit/>
          </a:bodyPr>
          <a:lstStyle/>
          <a:p>
            <a:pPr algn="ctr" eaLnBrk="1" hangingPunct="1"/>
            <a:r>
              <a:rPr lang="en-US" altLang="en-US" sz="3600" b="1" dirty="0" smtClean="0">
                <a:solidFill>
                  <a:srgbClr val="0000FF"/>
                </a:solidFill>
                <a:latin typeface="Arial" charset="0"/>
              </a:rPr>
              <a:t>Ritobrata Goswami</a:t>
            </a:r>
            <a:endParaRPr lang="en-US" altLang="en-US" sz="3600" b="1" dirty="0">
              <a:solidFill>
                <a:srgbClr val="0000FF"/>
              </a:solidFill>
              <a:latin typeface="Arial" charset="0"/>
            </a:endParaRPr>
          </a:p>
          <a:p>
            <a:pPr algn="ctr" eaLnBrk="1" hangingPunct="1"/>
            <a:r>
              <a:rPr lang="en-US" altLang="en-US" sz="2800" dirty="0">
                <a:latin typeface="Arial" charset="0"/>
              </a:rPr>
              <a:t>School of Bio Science</a:t>
            </a:r>
          </a:p>
          <a:p>
            <a:pPr algn="ctr" eaLnBrk="1" hangingPunct="1"/>
            <a:r>
              <a:rPr lang="en-US" altLang="en-US" sz="2800" i="1" dirty="0">
                <a:latin typeface="Arial" charset="0"/>
              </a:rPr>
              <a:t>Email: </a:t>
            </a:r>
            <a:r>
              <a:rPr lang="en-US" altLang="en-US" sz="2800" i="1" dirty="0" smtClean="0">
                <a:solidFill>
                  <a:srgbClr val="C00000"/>
                </a:solidFill>
                <a:latin typeface="Arial" charset="0"/>
              </a:rPr>
              <a:t>ritobrata.goswami@iitkgp.ac.in</a:t>
            </a:r>
            <a:endParaRPr lang="en-IN" altLang="en-US" sz="2800" i="1" dirty="0">
              <a:solidFill>
                <a:srgbClr val="C00000"/>
              </a:solidFill>
              <a:latin typeface="Arial" charset="0"/>
            </a:endParaRPr>
          </a:p>
          <a:p>
            <a:pPr algn="ctr" eaLnBrk="1" hangingPunct="1"/>
            <a:r>
              <a:rPr lang="en-US" altLang="en-US" sz="2800" i="1" dirty="0">
                <a:latin typeface="Arial" charset="0"/>
              </a:rPr>
              <a:t>Tel: </a:t>
            </a:r>
            <a:r>
              <a:rPr lang="en-US" altLang="en-US" sz="2800" i="1" dirty="0" smtClean="0">
                <a:latin typeface="Arial" charset="0"/>
              </a:rPr>
              <a:t>03222-260518</a:t>
            </a:r>
            <a:endParaRPr lang="en-US" altLang="en-US" sz="2800" i="1" dirty="0">
              <a:latin typeface="Arial" charset="0"/>
            </a:endParaRPr>
          </a:p>
        </p:txBody>
      </p:sp>
      <p:sp>
        <p:nvSpPr>
          <p:cNvPr id="3076" name="TextBox 1"/>
          <p:cNvSpPr txBox="1">
            <a:spLocks noChangeArrowheads="1"/>
          </p:cNvSpPr>
          <p:nvPr/>
        </p:nvSpPr>
        <p:spPr bwMode="auto">
          <a:xfrm>
            <a:off x="3355975" y="3429000"/>
            <a:ext cx="2432050" cy="738188"/>
          </a:xfrm>
          <a:prstGeom prst="rect">
            <a:avLst/>
          </a:prstGeom>
          <a:noFill/>
          <a:ln w="9525">
            <a:noFill/>
            <a:miter lim="800000"/>
            <a:headEnd/>
            <a:tailEnd/>
          </a:ln>
        </p:spPr>
        <p:txBody>
          <a:bodyPr wrap="none">
            <a:spAutoFit/>
          </a:bodyPr>
          <a:lstStyle/>
          <a:p>
            <a:pPr eaLnBrk="1" hangingPunct="1"/>
            <a:r>
              <a:rPr lang="en-CA" altLang="en-US" sz="4200" b="1">
                <a:latin typeface="Arial" charset="0"/>
              </a:rPr>
              <a:t>BS20001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0" y="76200"/>
            <a:ext cx="7848600" cy="685800"/>
          </a:xfrm>
        </p:spPr>
        <p:txBody>
          <a:bodyPr/>
          <a:lstStyle/>
          <a:p>
            <a:r>
              <a:rPr lang="en-US" sz="3200" b="1" dirty="0"/>
              <a:t>First insights into mechanics of immunity</a:t>
            </a:r>
          </a:p>
        </p:txBody>
      </p:sp>
      <p:sp>
        <p:nvSpPr>
          <p:cNvPr id="5" name="Rectangle 4"/>
          <p:cNvSpPr txBox="1">
            <a:spLocks noChangeArrowheads="1"/>
          </p:cNvSpPr>
          <p:nvPr/>
        </p:nvSpPr>
        <p:spPr>
          <a:xfrm>
            <a:off x="4419600" y="1066800"/>
            <a:ext cx="4495800" cy="5486400"/>
          </a:xfrm>
          <a:prstGeom prst="rect">
            <a:avLst/>
          </a:prstGeom>
        </p:spPr>
        <p:txBody>
          <a:bodyPr/>
          <a:lstStyle/>
          <a:p>
            <a:pPr marL="342900" marR="0" lvl="0" indent="-342900" algn="l" defTabSz="914400" rtl="0" eaLnBrk="0" fontAlgn="base" latinLnBrk="0" hangingPunct="0">
              <a:spcBef>
                <a:spcPts val="0"/>
              </a:spcBef>
              <a:spcAft>
                <a:spcPct val="0"/>
              </a:spcAft>
              <a:buClrTx/>
              <a:buSzTx/>
              <a:buFont typeface="Wingdings" pitchFamily="2" charset="2"/>
              <a:buChar char="q"/>
              <a:tabLst/>
              <a:defRPr/>
            </a:pPr>
            <a:r>
              <a:rPr kumimoji="0" lang="en-US" sz="2400" b="1" i="0" u="none" strike="noStrike" kern="0" cap="none" spc="0" normalizeH="0" baseline="0" noProof="0" dirty="0">
                <a:ln>
                  <a:noFill/>
                </a:ln>
                <a:solidFill>
                  <a:srgbClr val="C00000"/>
                </a:solidFill>
                <a:effectLst/>
                <a:uLnTx/>
                <a:uFillTx/>
                <a:latin typeface="+mn-lt"/>
                <a:ea typeface="+mn-ea"/>
                <a:cs typeface="+mn-cs"/>
              </a:rPr>
              <a:t>1880’s</a:t>
            </a:r>
            <a:r>
              <a:rPr kumimoji="0" lang="en-US" sz="2400" b="0" i="0" u="none" strike="noStrike" kern="0" cap="none" spc="0" normalizeH="0" baseline="0" noProof="0" dirty="0">
                <a:ln>
                  <a:noFill/>
                </a:ln>
                <a:solidFill>
                  <a:srgbClr val="C00000"/>
                </a:solidFill>
                <a:effectLst/>
                <a:uLnTx/>
                <a:uFillTx/>
                <a:latin typeface="+mn-lt"/>
                <a:ea typeface="+mn-ea"/>
                <a:cs typeface="+mn-cs"/>
              </a:rPr>
              <a:t>- Metchnikoff discovered </a:t>
            </a:r>
            <a:r>
              <a:rPr kumimoji="0" lang="en-US" sz="2400" b="0" i="0" u="none" strike="noStrike" kern="0" cap="none" spc="0" normalizeH="0" baseline="0" noProof="0" dirty="0" err="1">
                <a:ln>
                  <a:noFill/>
                </a:ln>
                <a:solidFill>
                  <a:srgbClr val="C00000"/>
                </a:solidFill>
                <a:effectLst/>
                <a:uLnTx/>
                <a:uFillTx/>
                <a:latin typeface="+mn-lt"/>
                <a:ea typeface="+mn-ea"/>
                <a:cs typeface="+mn-cs"/>
              </a:rPr>
              <a:t>phagocytic</a:t>
            </a:r>
            <a:r>
              <a:rPr kumimoji="0" lang="en-US" sz="2400" b="0" i="0" u="none" strike="noStrike" kern="0" cap="none" spc="0" normalizeH="0" baseline="0" noProof="0" dirty="0">
                <a:ln>
                  <a:noFill/>
                </a:ln>
                <a:solidFill>
                  <a:srgbClr val="C00000"/>
                </a:solidFill>
                <a:effectLst/>
                <a:uLnTx/>
                <a:uFillTx/>
                <a:latin typeface="+mn-lt"/>
                <a:ea typeface="+mn-ea"/>
                <a:cs typeface="+mn-cs"/>
              </a:rPr>
              <a:t> cells that ingest microbes and particles</a:t>
            </a:r>
          </a:p>
          <a:p>
            <a:pPr marL="800100" lvl="1" indent="-342900">
              <a:spcBef>
                <a:spcPts val="0"/>
              </a:spcBef>
              <a:buFont typeface="Wingdings" pitchFamily="2" charset="2"/>
              <a:buChar char="Ø"/>
              <a:defRPr/>
            </a:pPr>
            <a:r>
              <a:rPr kumimoji="0" lang="en-US" sz="2000" b="1" i="0" u="sng" strike="noStrike" kern="0" cap="none" spc="0" normalizeH="0" baseline="0" noProof="0" dirty="0">
                <a:ln>
                  <a:noFill/>
                </a:ln>
                <a:solidFill>
                  <a:srgbClr val="C00000"/>
                </a:solidFill>
                <a:effectLst/>
                <a:uLnTx/>
                <a:uFillTx/>
                <a:latin typeface="+mn-lt"/>
                <a:ea typeface="+mn-ea"/>
                <a:cs typeface="+mn-cs"/>
                <a:sym typeface="Symbol" pitchFamily="18" charset="2"/>
              </a:rPr>
              <a:t>cells confer immunity</a:t>
            </a:r>
          </a:p>
          <a:p>
            <a:pPr marL="342900" marR="0" lvl="0" indent="-342900" algn="l" defTabSz="914400" rtl="0" eaLnBrk="0" fontAlgn="base" latinLnBrk="0" hangingPunct="0">
              <a:spcBef>
                <a:spcPts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spcBef>
                <a:spcPts val="0"/>
              </a:spcBef>
              <a:spcAft>
                <a:spcPct val="0"/>
              </a:spcAft>
              <a:buClrTx/>
              <a:buSzTx/>
              <a:buFont typeface="Wingdings" pitchFamily="2" charset="2"/>
              <a:buChar char="q"/>
              <a:tabLst/>
              <a:defRPr/>
            </a:pPr>
            <a:r>
              <a:rPr kumimoji="0" lang="en-US" sz="2400" b="1" i="0" u="none" strike="noStrike" kern="0" cap="none" spc="0" normalizeH="0" baseline="0" noProof="0" dirty="0">
                <a:ln>
                  <a:noFill/>
                </a:ln>
                <a:solidFill>
                  <a:srgbClr val="000099"/>
                </a:solidFill>
                <a:effectLst/>
                <a:uLnTx/>
                <a:uFillTx/>
                <a:latin typeface="+mn-lt"/>
                <a:ea typeface="+mn-ea"/>
                <a:cs typeface="+mn-cs"/>
              </a:rPr>
              <a:t>1890</a:t>
            </a:r>
            <a:r>
              <a:rPr kumimoji="0" lang="en-US" sz="2400" b="0" i="0" u="none" strike="noStrike" kern="0" cap="none" spc="0" normalizeH="0" baseline="0" noProof="0" dirty="0">
                <a:ln>
                  <a:noFill/>
                </a:ln>
                <a:solidFill>
                  <a:srgbClr val="000099"/>
                </a:solidFill>
                <a:effectLst/>
                <a:uLnTx/>
                <a:uFillTx/>
                <a:latin typeface="+mn-lt"/>
                <a:ea typeface="+mn-ea"/>
                <a:cs typeface="+mn-cs"/>
              </a:rPr>
              <a:t>- von Behring and </a:t>
            </a:r>
            <a:r>
              <a:rPr kumimoji="0" lang="en-US" sz="2400" b="0" i="0" u="none" strike="noStrike" kern="0" cap="none" spc="0" normalizeH="0" baseline="0" noProof="0" dirty="0" err="1">
                <a:ln>
                  <a:noFill/>
                </a:ln>
                <a:solidFill>
                  <a:srgbClr val="000099"/>
                </a:solidFill>
                <a:effectLst/>
                <a:uLnTx/>
                <a:uFillTx/>
                <a:latin typeface="+mn-lt"/>
                <a:ea typeface="+mn-ea"/>
                <a:cs typeface="+mn-cs"/>
              </a:rPr>
              <a:t>Kitasato</a:t>
            </a:r>
            <a:r>
              <a:rPr kumimoji="0" lang="en-US" sz="2400" b="0" i="0" u="none" strike="noStrike" kern="0" cap="none" spc="0" normalizeH="0" baseline="0" noProof="0" dirty="0">
                <a:ln>
                  <a:noFill/>
                </a:ln>
                <a:solidFill>
                  <a:srgbClr val="000099"/>
                </a:solidFill>
                <a:effectLst/>
                <a:uLnTx/>
                <a:uFillTx/>
                <a:latin typeface="+mn-lt"/>
                <a:ea typeface="+mn-ea"/>
                <a:cs typeface="+mn-cs"/>
              </a:rPr>
              <a:t> discovered blood sera could transfer immunity</a:t>
            </a:r>
          </a:p>
          <a:p>
            <a:pPr marL="800100" lvl="1" indent="-342900">
              <a:spcBef>
                <a:spcPts val="0"/>
              </a:spcBef>
              <a:buFont typeface="Wingdings" pitchFamily="2" charset="2"/>
              <a:buChar char="Ø"/>
              <a:defRPr/>
            </a:pPr>
            <a:r>
              <a:rPr kumimoji="0" lang="en-US" sz="2000" b="1" i="0" u="sng" strike="noStrike" kern="0" cap="none" spc="0" normalizeH="0" baseline="0" noProof="0" dirty="0">
                <a:ln>
                  <a:noFill/>
                </a:ln>
                <a:solidFill>
                  <a:srgbClr val="000099"/>
                </a:solidFill>
                <a:effectLst/>
                <a:uLnTx/>
                <a:uFillTx/>
                <a:latin typeface="+mn-lt"/>
                <a:ea typeface="+mn-ea"/>
                <a:cs typeface="+mn-cs"/>
                <a:sym typeface="Symbol" pitchFamily="18" charset="2"/>
              </a:rPr>
              <a:t>liquid of blood confer</a:t>
            </a:r>
            <a:r>
              <a:rPr kumimoji="0" lang="en-US" sz="2000" b="1" i="0" u="sng" strike="noStrike" kern="0" cap="none" spc="0" normalizeH="0" noProof="0" dirty="0">
                <a:ln>
                  <a:noFill/>
                </a:ln>
                <a:solidFill>
                  <a:srgbClr val="000099"/>
                </a:solidFill>
                <a:effectLst/>
                <a:uLnTx/>
                <a:uFillTx/>
                <a:latin typeface="+mn-lt"/>
                <a:ea typeface="+mn-ea"/>
                <a:cs typeface="+mn-cs"/>
                <a:sym typeface="Symbol" pitchFamily="18" charset="2"/>
              </a:rPr>
              <a:t> </a:t>
            </a:r>
            <a:r>
              <a:rPr kumimoji="0" lang="en-US" sz="2000" b="1" i="0" u="sng" strike="noStrike" kern="0" cap="none" spc="0" normalizeH="0" baseline="0" noProof="0" dirty="0">
                <a:ln>
                  <a:noFill/>
                </a:ln>
                <a:solidFill>
                  <a:srgbClr val="000099"/>
                </a:solidFill>
                <a:effectLst/>
                <a:uLnTx/>
                <a:uFillTx/>
                <a:latin typeface="+mn-lt"/>
                <a:ea typeface="+mn-ea"/>
                <a:cs typeface="+mn-cs"/>
                <a:sym typeface="Symbol" pitchFamily="18" charset="2"/>
              </a:rPr>
              <a:t>immunity</a:t>
            </a:r>
          </a:p>
          <a:p>
            <a:pPr marL="342900" marR="0" lvl="0" indent="-342900" algn="l" defTabSz="914400" rtl="0" eaLnBrk="0" fontAlgn="base" latinLnBrk="0" hangingPunct="0">
              <a:spcBef>
                <a:spcPts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n-lt"/>
              <a:ea typeface="+mn-ea"/>
              <a:cs typeface="+mn-cs"/>
              <a:sym typeface="Symbol" pitchFamily="18" charset="2"/>
            </a:endParaRPr>
          </a:p>
          <a:p>
            <a:pPr marL="342900" marR="0" lvl="0" indent="-342900" algn="l" defTabSz="914400" rtl="0" eaLnBrk="0" fontAlgn="base" latinLnBrk="0" hangingPunct="0">
              <a:spcBef>
                <a:spcPts val="0"/>
              </a:spcBef>
              <a:spcAft>
                <a:spcPct val="0"/>
              </a:spcAft>
              <a:buClrTx/>
              <a:buSzTx/>
              <a:buFont typeface="Wingdings" pitchFamily="2" charset="2"/>
              <a:buChar char="v"/>
              <a:tabLst/>
              <a:defRPr/>
            </a:pPr>
            <a:r>
              <a:rPr kumimoji="0" lang="en-US" b="1" i="0" u="none" strike="noStrike" kern="0" cap="none" spc="0" normalizeH="0" baseline="0" noProof="0" dirty="0">
                <a:ln>
                  <a:noFill/>
                </a:ln>
                <a:solidFill>
                  <a:srgbClr val="C709C7"/>
                </a:solidFill>
                <a:effectLst/>
                <a:uLnTx/>
                <a:uFillTx/>
                <a:latin typeface="+mn-lt"/>
                <a:ea typeface="+mn-ea"/>
                <a:cs typeface="+mn-cs"/>
                <a:sym typeface="Symbol" pitchFamily="18" charset="2"/>
              </a:rPr>
              <a:t>What confers immunity… </a:t>
            </a:r>
          </a:p>
          <a:p>
            <a:pPr marL="800100" lvl="1" indent="-342900">
              <a:spcBef>
                <a:spcPts val="0"/>
              </a:spcBef>
              <a:buFont typeface="Wingdings" pitchFamily="2" charset="2"/>
              <a:buChar char="Ø"/>
              <a:defRPr/>
            </a:pPr>
            <a:r>
              <a:rPr kumimoji="0" lang="en-US" b="1" i="0" u="none" strike="noStrike" kern="0" cap="none" spc="0" normalizeH="0" baseline="0" noProof="0" dirty="0">
                <a:ln>
                  <a:noFill/>
                </a:ln>
                <a:solidFill>
                  <a:srgbClr val="C00000"/>
                </a:solidFill>
                <a:effectLst/>
                <a:uLnTx/>
                <a:uFillTx/>
                <a:latin typeface="+mn-lt"/>
                <a:ea typeface="+mn-ea"/>
                <a:cs typeface="+mn-cs"/>
                <a:sym typeface="Symbol" pitchFamily="18" charset="2"/>
              </a:rPr>
              <a:t>cells</a:t>
            </a:r>
            <a:r>
              <a:rPr kumimoji="0" lang="en-US" b="1" i="0" u="none" strike="noStrike" kern="0" cap="none" spc="0" normalizeH="0" baseline="0" noProof="0" dirty="0">
                <a:ln>
                  <a:noFill/>
                </a:ln>
                <a:solidFill>
                  <a:srgbClr val="C709C7"/>
                </a:solidFill>
                <a:effectLst/>
                <a:uLnTx/>
                <a:uFillTx/>
                <a:latin typeface="+mn-lt"/>
                <a:ea typeface="+mn-ea"/>
                <a:cs typeface="+mn-cs"/>
                <a:sym typeface="Symbol" pitchFamily="18" charset="2"/>
              </a:rPr>
              <a:t> or </a:t>
            </a:r>
            <a:r>
              <a:rPr kumimoji="0" lang="en-US" b="1" i="0" u="none" strike="noStrike" kern="0" cap="none" spc="0" normalizeH="0" baseline="0" noProof="0" dirty="0">
                <a:ln>
                  <a:noFill/>
                </a:ln>
                <a:solidFill>
                  <a:srgbClr val="000099"/>
                </a:solidFill>
                <a:effectLst/>
                <a:uLnTx/>
                <a:uFillTx/>
                <a:latin typeface="+mn-lt"/>
                <a:ea typeface="+mn-ea"/>
                <a:cs typeface="+mn-cs"/>
                <a:sym typeface="Symbol" pitchFamily="18" charset="2"/>
              </a:rPr>
              <a:t>serum</a:t>
            </a:r>
            <a:r>
              <a:rPr kumimoji="0" lang="en-US" b="1" i="0" u="none" strike="noStrike" kern="0" cap="none" spc="0" normalizeH="0" baseline="0" noProof="0" dirty="0">
                <a:ln>
                  <a:noFill/>
                </a:ln>
                <a:solidFill>
                  <a:srgbClr val="C709C7"/>
                </a:solidFill>
                <a:effectLst/>
                <a:uLnTx/>
                <a:uFillTx/>
                <a:latin typeface="+mn-lt"/>
                <a:ea typeface="+mn-ea"/>
                <a:cs typeface="+mn-cs"/>
                <a:sym typeface="Symbol" pitchFamily="18" charset="2"/>
              </a:rPr>
              <a:t>?</a:t>
            </a:r>
            <a:endParaRPr kumimoji="0" lang="en-US" b="1" i="0" u="none" strike="noStrike" kern="0" cap="none" spc="0" normalizeH="0" baseline="0" noProof="0" dirty="0">
              <a:ln>
                <a:noFill/>
              </a:ln>
              <a:solidFill>
                <a:srgbClr val="C709C7"/>
              </a:solidFill>
              <a:effectLst/>
              <a:uLnTx/>
              <a:uFillTx/>
              <a:latin typeface="+mn-lt"/>
              <a:ea typeface="+mn-ea"/>
              <a:cs typeface="+mn-cs"/>
            </a:endParaRPr>
          </a:p>
        </p:txBody>
      </p:sp>
      <p:pic>
        <p:nvPicPr>
          <p:cNvPr id="6" name="Picture 5" descr="behring"/>
          <p:cNvPicPr>
            <a:picLocks noChangeAspect="1" noChangeArrowheads="1"/>
          </p:cNvPicPr>
          <p:nvPr/>
        </p:nvPicPr>
        <p:blipFill>
          <a:blip r:embed="rId2" cstate="print"/>
          <a:srcRect l="5066" r="1213" b="15686"/>
          <a:stretch>
            <a:fillRect/>
          </a:stretch>
        </p:blipFill>
        <p:spPr bwMode="auto">
          <a:xfrm>
            <a:off x="304801" y="1371601"/>
            <a:ext cx="1920240" cy="2275839"/>
          </a:xfrm>
          <a:prstGeom prst="rect">
            <a:avLst/>
          </a:prstGeom>
          <a:noFill/>
          <a:ln w="9525">
            <a:noFill/>
            <a:miter lim="800000"/>
            <a:headEnd/>
            <a:tailEnd/>
          </a:ln>
        </p:spPr>
      </p:pic>
      <p:pic>
        <p:nvPicPr>
          <p:cNvPr id="7" name="Picture 7" descr="fig8"/>
          <p:cNvPicPr>
            <a:picLocks noChangeAspect="1" noChangeArrowheads="1"/>
          </p:cNvPicPr>
          <p:nvPr/>
        </p:nvPicPr>
        <p:blipFill>
          <a:blip r:embed="rId3" cstate="print"/>
          <a:srcRect/>
          <a:stretch>
            <a:fillRect/>
          </a:stretch>
        </p:blipFill>
        <p:spPr bwMode="auto">
          <a:xfrm>
            <a:off x="2362200" y="2590800"/>
            <a:ext cx="1920240" cy="2482363"/>
          </a:xfrm>
          <a:prstGeom prst="rect">
            <a:avLst/>
          </a:prstGeom>
          <a:noFill/>
        </p:spPr>
      </p:pic>
      <p:pic>
        <p:nvPicPr>
          <p:cNvPr id="8" name="Picture 8" descr="Elie"/>
          <p:cNvPicPr>
            <a:picLocks noChangeAspect="1" noChangeArrowheads="1"/>
          </p:cNvPicPr>
          <p:nvPr/>
        </p:nvPicPr>
        <p:blipFill>
          <a:blip r:embed="rId4" cstate="print"/>
          <a:srcRect/>
          <a:stretch>
            <a:fillRect/>
          </a:stretch>
        </p:blipFill>
        <p:spPr bwMode="auto">
          <a:xfrm>
            <a:off x="304800" y="3946527"/>
            <a:ext cx="1920240" cy="2057401"/>
          </a:xfrm>
          <a:prstGeom prst="rect">
            <a:avLst/>
          </a:prstGeom>
          <a:noFill/>
        </p:spPr>
      </p:pic>
      <p:sp>
        <p:nvSpPr>
          <p:cNvPr id="9" name="Text Box 9"/>
          <p:cNvSpPr txBox="1">
            <a:spLocks noChangeArrowheads="1"/>
          </p:cNvSpPr>
          <p:nvPr/>
        </p:nvSpPr>
        <p:spPr bwMode="auto">
          <a:xfrm>
            <a:off x="152400" y="1015300"/>
            <a:ext cx="2209800" cy="396875"/>
          </a:xfrm>
          <a:prstGeom prst="rect">
            <a:avLst/>
          </a:prstGeom>
          <a:noFill/>
          <a:ln w="9525">
            <a:noFill/>
            <a:miter lim="800000"/>
            <a:headEnd/>
            <a:tailEnd/>
          </a:ln>
          <a:effectLst/>
        </p:spPr>
        <p:txBody>
          <a:bodyPr wrap="square">
            <a:spAutoFit/>
          </a:bodyPr>
          <a:lstStyle/>
          <a:p>
            <a:pPr algn="ctr">
              <a:spcBef>
                <a:spcPct val="50000"/>
              </a:spcBef>
            </a:pPr>
            <a:r>
              <a:rPr lang="en-US" sz="2000" dirty="0">
                <a:solidFill>
                  <a:srgbClr val="04760F"/>
                </a:solidFill>
              </a:rPr>
              <a:t>Emil von Behring</a:t>
            </a:r>
          </a:p>
        </p:txBody>
      </p:sp>
      <p:sp>
        <p:nvSpPr>
          <p:cNvPr id="10" name="Text Box 10"/>
          <p:cNvSpPr txBox="1">
            <a:spLocks noChangeArrowheads="1"/>
          </p:cNvSpPr>
          <p:nvPr/>
        </p:nvSpPr>
        <p:spPr bwMode="auto">
          <a:xfrm>
            <a:off x="2567050" y="2233550"/>
            <a:ext cx="1524000" cy="396875"/>
          </a:xfrm>
          <a:prstGeom prst="rect">
            <a:avLst/>
          </a:prstGeom>
          <a:noFill/>
          <a:ln w="9525">
            <a:noFill/>
            <a:miter lim="800000"/>
            <a:headEnd/>
            <a:tailEnd/>
          </a:ln>
          <a:effectLst/>
        </p:spPr>
        <p:txBody>
          <a:bodyPr wrap="square">
            <a:spAutoFit/>
          </a:bodyPr>
          <a:lstStyle/>
          <a:p>
            <a:pPr algn="ctr">
              <a:spcBef>
                <a:spcPct val="50000"/>
              </a:spcBef>
            </a:pPr>
            <a:r>
              <a:rPr lang="en-US" sz="2000" dirty="0">
                <a:solidFill>
                  <a:srgbClr val="04760F"/>
                </a:solidFill>
              </a:rPr>
              <a:t>S. </a:t>
            </a:r>
            <a:r>
              <a:rPr lang="en-US" sz="2000" dirty="0" err="1">
                <a:solidFill>
                  <a:srgbClr val="04760F"/>
                </a:solidFill>
              </a:rPr>
              <a:t>Kitasato</a:t>
            </a:r>
            <a:endParaRPr lang="en-US" sz="2000" dirty="0">
              <a:solidFill>
                <a:srgbClr val="04760F"/>
              </a:solidFill>
            </a:endParaRPr>
          </a:p>
        </p:txBody>
      </p:sp>
      <p:sp>
        <p:nvSpPr>
          <p:cNvPr id="11" name="Text Box 11"/>
          <p:cNvSpPr txBox="1">
            <a:spLocks noChangeArrowheads="1"/>
          </p:cNvSpPr>
          <p:nvPr/>
        </p:nvSpPr>
        <p:spPr bwMode="auto">
          <a:xfrm>
            <a:off x="152400" y="5943600"/>
            <a:ext cx="2209800" cy="396875"/>
          </a:xfrm>
          <a:prstGeom prst="rect">
            <a:avLst/>
          </a:prstGeom>
          <a:noFill/>
          <a:ln w="9525">
            <a:noFill/>
            <a:miter lim="800000"/>
            <a:headEnd/>
            <a:tailEnd/>
          </a:ln>
          <a:effectLst/>
        </p:spPr>
        <p:txBody>
          <a:bodyPr wrap="square">
            <a:spAutoFit/>
          </a:bodyPr>
          <a:lstStyle/>
          <a:p>
            <a:pPr algn="ctr">
              <a:spcBef>
                <a:spcPct val="50000"/>
              </a:spcBef>
            </a:pPr>
            <a:r>
              <a:rPr lang="en-US" sz="2000" dirty="0" err="1">
                <a:solidFill>
                  <a:srgbClr val="04760F"/>
                </a:solidFill>
              </a:rPr>
              <a:t>Elie</a:t>
            </a:r>
            <a:r>
              <a:rPr lang="en-US" sz="2000" dirty="0">
                <a:solidFill>
                  <a:srgbClr val="04760F"/>
                </a:solidFill>
              </a:rPr>
              <a:t> Metchnikoff</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97775" y="1524000"/>
            <a:ext cx="8153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Tx/>
              <a:buSzTx/>
              <a:buFont typeface="Wingdings" pitchFamily="2" charset="2"/>
              <a:buChar char="q"/>
              <a:tabLst/>
              <a:defRPr/>
            </a:pPr>
            <a:r>
              <a:rPr kumimoji="0" lang="en-US" b="0" i="0" u="none" strike="noStrike" kern="0" cap="none" spc="0" normalizeH="0" baseline="0" noProof="0" dirty="0">
                <a:ln>
                  <a:noFill/>
                </a:ln>
                <a:solidFill>
                  <a:schemeClr val="tx1"/>
                </a:solidFill>
                <a:effectLst/>
                <a:uLnTx/>
                <a:uFillTx/>
                <a:latin typeface="+mn-lt"/>
                <a:ea typeface="+mn-ea"/>
                <a:cs typeface="+mn-cs"/>
              </a:rPr>
              <a:t>1930’s – early techniques made it easier to study </a:t>
            </a:r>
            <a:r>
              <a:rPr kumimoji="0" lang="en-US" b="1" i="0" u="none" strike="noStrike" kern="0" cap="none" spc="0" normalizeH="0" baseline="0" noProof="0" dirty="0" err="1">
                <a:ln>
                  <a:noFill/>
                </a:ln>
                <a:solidFill>
                  <a:srgbClr val="C00000"/>
                </a:solidFill>
                <a:effectLst/>
                <a:uLnTx/>
                <a:uFillTx/>
                <a:latin typeface="+mn-lt"/>
                <a:ea typeface="+mn-ea"/>
                <a:cs typeface="+mn-cs"/>
              </a:rPr>
              <a:t>humoral</a:t>
            </a:r>
            <a:r>
              <a:rPr kumimoji="0" lang="en-US" b="0" i="0" u="none" strike="noStrike" kern="0" cap="none" spc="0" normalizeH="0" baseline="0" noProof="0" dirty="0">
                <a:ln>
                  <a:noFill/>
                </a:ln>
                <a:solidFill>
                  <a:schemeClr val="tx1"/>
                </a:solidFill>
                <a:effectLst/>
                <a:uLnTx/>
                <a:uFillTx/>
                <a:latin typeface="+mn-lt"/>
                <a:ea typeface="+mn-ea"/>
                <a:cs typeface="+mn-cs"/>
              </a:rPr>
              <a:t> elements [than cellular ones]</a:t>
            </a:r>
          </a:p>
          <a:p>
            <a:pPr marL="800100" lvl="1" indent="-342900">
              <a:lnSpc>
                <a:spcPct val="90000"/>
              </a:lnSpc>
              <a:spcBef>
                <a:spcPct val="20000"/>
              </a:spcBef>
              <a:buFont typeface="Wingdings" pitchFamily="2" charset="2"/>
              <a:buChar char="Ø"/>
              <a:defRPr/>
            </a:pPr>
            <a:r>
              <a:rPr kumimoji="0" lang="en-US" b="0" i="0" u="none" strike="noStrike" kern="0" cap="none" spc="0" normalizeH="0" baseline="0" noProof="0" dirty="0">
                <a:ln>
                  <a:noFill/>
                </a:ln>
                <a:solidFill>
                  <a:schemeClr val="tx1"/>
                </a:solidFill>
                <a:effectLst/>
                <a:uLnTx/>
                <a:uFillTx/>
                <a:latin typeface="+mn-lt"/>
                <a:ea typeface="+mn-ea"/>
                <a:cs typeface="+mn-cs"/>
              </a:rPr>
              <a:t>discovery of active component of blood – “Antibody”</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 typeface="Wingdings" pitchFamily="2" charset="2"/>
              <a:buChar char="q"/>
              <a:tabLst/>
              <a:defRPr/>
            </a:pPr>
            <a:r>
              <a:rPr kumimoji="0" lang="en-US" b="0" i="0" u="none" strike="noStrike" kern="0" cap="none" spc="0" normalizeH="0" baseline="0" noProof="0" dirty="0">
                <a:ln>
                  <a:noFill/>
                </a:ln>
                <a:solidFill>
                  <a:schemeClr val="tx1"/>
                </a:solidFill>
                <a:effectLst/>
                <a:uLnTx/>
                <a:uFillTx/>
                <a:latin typeface="+mn-lt"/>
                <a:ea typeface="+mn-ea"/>
                <a:cs typeface="+mn-cs"/>
              </a:rPr>
              <a:t>1950’s – discovery of </a:t>
            </a:r>
            <a:r>
              <a:rPr kumimoji="0" lang="en-US" b="1" i="0" u="none" strike="noStrike" kern="0" cap="none" spc="0" normalizeH="0" baseline="0" noProof="0" dirty="0">
                <a:ln>
                  <a:noFill/>
                </a:ln>
                <a:solidFill>
                  <a:srgbClr val="000099"/>
                </a:solidFill>
                <a:effectLst/>
                <a:uLnTx/>
                <a:uFillTx/>
                <a:latin typeface="+mn-lt"/>
                <a:ea typeface="+mn-ea"/>
                <a:cs typeface="+mn-cs"/>
              </a:rPr>
              <a:t>T and B cells</a:t>
            </a:r>
          </a:p>
          <a:p>
            <a:pPr marL="742950" marR="0" lvl="1" indent="-285750" algn="l" defTabSz="914400" rtl="0" eaLnBrk="0" fontAlgn="base" latinLnBrk="0" hangingPunct="0">
              <a:lnSpc>
                <a:spcPct val="90000"/>
              </a:lnSpc>
              <a:spcBef>
                <a:spcPct val="20000"/>
              </a:spcBef>
              <a:spcAft>
                <a:spcPct val="0"/>
              </a:spcAft>
              <a:buClrTx/>
              <a:buSzTx/>
              <a:buFont typeface="Wingdings" pitchFamily="2" charset="2"/>
              <a:buChar char="Ø"/>
              <a:tabLst/>
              <a:defRPr/>
            </a:pPr>
            <a:r>
              <a:rPr kumimoji="0" lang="en-US" b="0" i="0" u="none" strike="noStrike" kern="0" cap="none" spc="0" normalizeH="0" baseline="0" noProof="0" dirty="0">
                <a:ln>
                  <a:noFill/>
                </a:ln>
                <a:solidFill>
                  <a:schemeClr val="tx1"/>
                </a:solidFill>
                <a:effectLst/>
                <a:uLnTx/>
                <a:uFillTx/>
                <a:latin typeface="+mn-lt"/>
              </a:rPr>
              <a:t> Later discoveries linked lymphocytes to both cellular and </a:t>
            </a:r>
            <a:r>
              <a:rPr kumimoji="0" lang="en-US" b="0" i="0" u="none" strike="noStrike" kern="0" cap="none" spc="0" normalizeH="0" baseline="0" noProof="0" dirty="0" err="1">
                <a:ln>
                  <a:noFill/>
                </a:ln>
                <a:solidFill>
                  <a:schemeClr val="tx1"/>
                </a:solidFill>
                <a:effectLst/>
                <a:uLnTx/>
                <a:uFillTx/>
                <a:latin typeface="+mn-lt"/>
              </a:rPr>
              <a:t>humoral</a:t>
            </a:r>
            <a:r>
              <a:rPr kumimoji="0" lang="en-US" b="0" i="0" u="none" strike="noStrike" kern="0" cap="none" spc="0" normalizeH="0" baseline="0" noProof="0" dirty="0">
                <a:ln>
                  <a:noFill/>
                </a:ln>
                <a:solidFill>
                  <a:schemeClr val="tx1"/>
                </a:solidFill>
                <a:effectLst/>
                <a:uLnTx/>
                <a:uFillTx/>
                <a:latin typeface="+mn-lt"/>
              </a:rPr>
              <a:t> immunity</a:t>
            </a:r>
          </a:p>
        </p:txBody>
      </p:sp>
      <p:sp>
        <p:nvSpPr>
          <p:cNvPr id="5" name="Rectangle 4"/>
          <p:cNvSpPr>
            <a:spLocks noGrp="1" noChangeArrowheads="1"/>
          </p:cNvSpPr>
          <p:nvPr>
            <p:ph type="title"/>
          </p:nvPr>
        </p:nvSpPr>
        <p:spPr>
          <a:xfrm>
            <a:off x="392875" y="228600"/>
            <a:ext cx="8305800" cy="685800"/>
          </a:xfrm>
          <a:noFill/>
          <a:ln/>
        </p:spPr>
        <p:txBody>
          <a:bodyPr/>
          <a:lstStyle/>
          <a:p>
            <a:r>
              <a:rPr lang="en-US" sz="3200" b="1" dirty="0"/>
              <a:t>Both </a:t>
            </a:r>
            <a:r>
              <a:rPr lang="en-US" sz="3200" b="1" dirty="0">
                <a:solidFill>
                  <a:srgbClr val="000099"/>
                </a:solidFill>
              </a:rPr>
              <a:t>serum</a:t>
            </a:r>
            <a:r>
              <a:rPr lang="en-US" sz="3200" b="1" dirty="0"/>
              <a:t> and </a:t>
            </a:r>
            <a:r>
              <a:rPr lang="en-US" sz="3200" b="1" dirty="0">
                <a:solidFill>
                  <a:srgbClr val="C00000"/>
                </a:solidFill>
              </a:rPr>
              <a:t>cells</a:t>
            </a:r>
            <a:r>
              <a:rPr lang="en-US" sz="3200" b="1" dirty="0"/>
              <a:t> contribute to immunity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304800"/>
            <a:ext cx="8229600" cy="685800"/>
          </a:xfrm>
        </p:spPr>
        <p:txBody>
          <a:bodyPr/>
          <a:lstStyle/>
          <a:p>
            <a:r>
              <a:rPr lang="en-IN" sz="3600" b="1" dirty="0">
                <a:solidFill>
                  <a:schemeClr val="tx1"/>
                </a:solidFill>
              </a:rPr>
              <a:t>The immune system</a:t>
            </a:r>
          </a:p>
        </p:txBody>
      </p:sp>
      <p:sp>
        <p:nvSpPr>
          <p:cNvPr id="5" name="Content Placeholder 2"/>
          <p:cNvSpPr>
            <a:spLocks noGrp="1"/>
          </p:cNvSpPr>
          <p:nvPr>
            <p:ph idx="1"/>
          </p:nvPr>
        </p:nvSpPr>
        <p:spPr>
          <a:xfrm>
            <a:off x="404750" y="1376550"/>
            <a:ext cx="8305800" cy="4525963"/>
          </a:xfrm>
        </p:spPr>
        <p:txBody>
          <a:bodyPr>
            <a:normAutofit fontScale="92500" lnSpcReduction="10000"/>
          </a:bodyPr>
          <a:lstStyle/>
          <a:p>
            <a:pPr>
              <a:buNone/>
            </a:pPr>
            <a:r>
              <a:rPr lang="en-IN" b="1" dirty="0">
                <a:solidFill>
                  <a:srgbClr val="7030A0"/>
                </a:solidFill>
              </a:rPr>
              <a:t>A functional system</a:t>
            </a:r>
            <a:r>
              <a:rPr lang="en-IN" dirty="0"/>
              <a:t> – </a:t>
            </a:r>
            <a:r>
              <a:rPr lang="en-IN" b="1" dirty="0"/>
              <a:t>NOT</a:t>
            </a:r>
            <a:r>
              <a:rPr lang="en-IN" dirty="0"/>
              <a:t> an organ system:</a:t>
            </a:r>
          </a:p>
          <a:p>
            <a:pPr>
              <a:buNone/>
            </a:pPr>
            <a:endParaRPr lang="en-IN" dirty="0"/>
          </a:p>
          <a:p>
            <a:pPr>
              <a:buNone/>
            </a:pPr>
            <a:r>
              <a:rPr lang="en-IN" sz="2800" dirty="0"/>
              <a:t>A very complex system that includes:</a:t>
            </a:r>
          </a:p>
          <a:p>
            <a:r>
              <a:rPr lang="en-IN" sz="2800" dirty="0"/>
              <a:t>Skin – physical barrier</a:t>
            </a:r>
          </a:p>
          <a:p>
            <a:r>
              <a:rPr lang="en-IN" sz="2800" dirty="0"/>
              <a:t>Lining of mucus membranes – physical barrier</a:t>
            </a:r>
          </a:p>
          <a:p>
            <a:r>
              <a:rPr lang="en-IN" sz="2800" dirty="0"/>
              <a:t>Secretions – tears, mucus etc - antimicrobial</a:t>
            </a:r>
          </a:p>
          <a:p>
            <a:r>
              <a:rPr lang="en-IN" sz="2800" dirty="0"/>
              <a:t>Blood cells and vasculature – White blood cells (WBCs)</a:t>
            </a:r>
          </a:p>
          <a:p>
            <a:r>
              <a:rPr lang="en-IN" sz="2800" dirty="0"/>
              <a:t>Bone marrow—source of Hematopoietic Stem Cell (HSC)</a:t>
            </a:r>
          </a:p>
          <a:p>
            <a:r>
              <a:rPr lang="en-IN" sz="2800" dirty="0"/>
              <a:t>Lymphatic system and lymphoid organs</a:t>
            </a:r>
          </a:p>
          <a:p>
            <a:r>
              <a:rPr lang="en-IN" sz="2800" dirty="0"/>
              <a:t>Most tissues – have resident immune cells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Art - JPEG\ch02\figure 2-11.jpg"/>
          <p:cNvPicPr>
            <a:picLocks noChangeAspect="1" noChangeArrowheads="1"/>
          </p:cNvPicPr>
          <p:nvPr/>
        </p:nvPicPr>
        <p:blipFill>
          <a:blip r:embed="rId3" cstate="print"/>
          <a:srcRect/>
          <a:stretch>
            <a:fillRect/>
          </a:stretch>
        </p:blipFill>
        <p:spPr bwMode="auto">
          <a:xfrm>
            <a:off x="2151063" y="457200"/>
            <a:ext cx="3636962" cy="6400800"/>
          </a:xfrm>
          <a:prstGeom prst="rect">
            <a:avLst/>
          </a:prstGeom>
          <a:noFill/>
          <a:ln w="9525">
            <a:noFill/>
            <a:miter lim="800000"/>
            <a:headEnd/>
            <a:tailEnd/>
          </a:ln>
        </p:spPr>
      </p:pic>
      <p:sp>
        <p:nvSpPr>
          <p:cNvPr id="12291" name="Text Box 3"/>
          <p:cNvSpPr txBox="1">
            <a:spLocks noChangeArrowheads="1"/>
          </p:cNvSpPr>
          <p:nvPr/>
        </p:nvSpPr>
        <p:spPr bwMode="auto">
          <a:xfrm>
            <a:off x="914400" y="0"/>
            <a:ext cx="7083991" cy="584775"/>
          </a:xfrm>
          <a:prstGeom prst="rect">
            <a:avLst/>
          </a:prstGeom>
          <a:noFill/>
          <a:ln w="9525">
            <a:noFill/>
            <a:miter lim="800000"/>
            <a:headEnd/>
            <a:tailEnd/>
          </a:ln>
        </p:spPr>
        <p:txBody>
          <a:bodyPr wrap="none">
            <a:spAutoFit/>
          </a:bodyPr>
          <a:lstStyle/>
          <a:p>
            <a:pPr algn="ctr" defTabSz="457200" eaLnBrk="1" hangingPunct="1"/>
            <a:r>
              <a:rPr lang="en-US" altLang="en-US" sz="3200" b="1" dirty="0">
                <a:solidFill>
                  <a:srgbClr val="000000"/>
                </a:solidFill>
                <a:latin typeface="Arial" charset="0"/>
              </a:rPr>
              <a:t>Distribution of the Immune System</a:t>
            </a:r>
          </a:p>
        </p:txBody>
      </p:sp>
      <p:sp>
        <p:nvSpPr>
          <p:cNvPr id="12292" name="TextBox 8"/>
          <p:cNvSpPr txBox="1">
            <a:spLocks noChangeArrowheads="1"/>
          </p:cNvSpPr>
          <p:nvPr/>
        </p:nvSpPr>
        <p:spPr bwMode="auto">
          <a:xfrm>
            <a:off x="5638800" y="685800"/>
            <a:ext cx="3489325" cy="584200"/>
          </a:xfrm>
          <a:prstGeom prst="rect">
            <a:avLst/>
          </a:prstGeom>
          <a:noFill/>
          <a:ln w="12700">
            <a:solidFill>
              <a:schemeClr val="bg1"/>
            </a:solidFill>
            <a:miter lim="800000"/>
            <a:headEnd/>
            <a:tailEnd/>
          </a:ln>
        </p:spPr>
        <p:txBody>
          <a:bodyPr wrap="none">
            <a:spAutoFit/>
          </a:bodyPr>
          <a:lstStyle/>
          <a:p>
            <a:pPr eaLnBrk="1" hangingPunct="1"/>
            <a:r>
              <a:rPr lang="en-US" altLang="en-US" sz="1600" b="1">
                <a:solidFill>
                  <a:srgbClr val="C00000"/>
                </a:solidFill>
                <a:latin typeface="Arial" charset="0"/>
              </a:rPr>
              <a:t>Red: primary lymphoid organs</a:t>
            </a:r>
          </a:p>
          <a:p>
            <a:pPr eaLnBrk="1" hangingPunct="1"/>
            <a:r>
              <a:rPr lang="en-US" altLang="en-US" sz="1600" b="1">
                <a:solidFill>
                  <a:srgbClr val="0070C0"/>
                </a:solidFill>
                <a:latin typeface="Arial" charset="0"/>
              </a:rPr>
              <a:t>Blue: secondary lymphoid organs</a:t>
            </a:r>
          </a:p>
        </p:txBody>
      </p:sp>
      <p:sp>
        <p:nvSpPr>
          <p:cNvPr id="12293" name="TextBox 9"/>
          <p:cNvSpPr txBox="1">
            <a:spLocks noChangeArrowheads="1"/>
          </p:cNvSpPr>
          <p:nvPr/>
        </p:nvSpPr>
        <p:spPr bwMode="auto">
          <a:xfrm>
            <a:off x="11875" y="2057400"/>
            <a:ext cx="2649794" cy="707886"/>
          </a:xfrm>
          <a:prstGeom prst="rect">
            <a:avLst/>
          </a:prstGeom>
          <a:noFill/>
          <a:ln w="9525">
            <a:noFill/>
            <a:miter lim="800000"/>
            <a:headEnd/>
            <a:tailEnd/>
          </a:ln>
        </p:spPr>
        <p:txBody>
          <a:bodyPr wrap="square">
            <a:spAutoFit/>
          </a:bodyPr>
          <a:lstStyle/>
          <a:p>
            <a:pPr algn="r" eaLnBrk="1" hangingPunct="1"/>
            <a:r>
              <a:rPr lang="en-US" altLang="en-US" sz="2000" b="1" dirty="0">
                <a:solidFill>
                  <a:srgbClr val="C00000"/>
                </a:solidFill>
                <a:latin typeface="Arial" charset="0"/>
              </a:rPr>
              <a:t>T cells are matured in the thymus</a:t>
            </a:r>
          </a:p>
        </p:txBody>
      </p:sp>
      <p:sp>
        <p:nvSpPr>
          <p:cNvPr id="12294" name="TextBox 10"/>
          <p:cNvSpPr txBox="1">
            <a:spLocks noChangeArrowheads="1"/>
          </p:cNvSpPr>
          <p:nvPr/>
        </p:nvSpPr>
        <p:spPr bwMode="auto">
          <a:xfrm>
            <a:off x="5626100" y="2878775"/>
            <a:ext cx="3517900" cy="1938337"/>
          </a:xfrm>
          <a:prstGeom prst="rect">
            <a:avLst/>
          </a:prstGeom>
          <a:noFill/>
          <a:ln w="9525">
            <a:noFill/>
            <a:miter lim="800000"/>
            <a:headEnd/>
            <a:tailEnd/>
          </a:ln>
        </p:spPr>
        <p:txBody>
          <a:bodyPr wrap="none">
            <a:spAutoFit/>
          </a:bodyPr>
          <a:lstStyle/>
          <a:p>
            <a:pPr defTabSz="457200" eaLnBrk="1" hangingPunct="1"/>
            <a:r>
              <a:rPr lang="en-US" altLang="en-US" sz="2000" b="1" dirty="0">
                <a:solidFill>
                  <a:srgbClr val="C00000"/>
                </a:solidFill>
                <a:latin typeface="Arial" charset="0"/>
              </a:rPr>
              <a:t>The bone marrow contains </a:t>
            </a:r>
          </a:p>
          <a:p>
            <a:pPr defTabSz="457200" eaLnBrk="1" hangingPunct="1"/>
            <a:r>
              <a:rPr lang="en-US" altLang="en-US" sz="2000" b="1" dirty="0">
                <a:solidFill>
                  <a:srgbClr val="C00000"/>
                </a:solidFill>
                <a:latin typeface="Arial" charset="0"/>
              </a:rPr>
              <a:t>blood-forming Stem cells, </a:t>
            </a:r>
          </a:p>
          <a:p>
            <a:pPr defTabSz="457200" eaLnBrk="1" hangingPunct="1"/>
            <a:r>
              <a:rPr lang="en-US" altLang="en-US" sz="2000" b="1" dirty="0">
                <a:solidFill>
                  <a:srgbClr val="C00000"/>
                </a:solidFill>
                <a:latin typeface="Arial" charset="0"/>
              </a:rPr>
              <a:t>and makes B cells, innate </a:t>
            </a:r>
          </a:p>
          <a:p>
            <a:pPr defTabSz="457200" eaLnBrk="1" hangingPunct="1"/>
            <a:r>
              <a:rPr lang="en-US" altLang="en-US" sz="2000" b="1" dirty="0">
                <a:solidFill>
                  <a:srgbClr val="C00000"/>
                </a:solidFill>
                <a:latin typeface="Arial" charset="0"/>
              </a:rPr>
              <a:t>cells, and all other blood </a:t>
            </a:r>
          </a:p>
          <a:p>
            <a:pPr defTabSz="457200" eaLnBrk="1" hangingPunct="1"/>
            <a:r>
              <a:rPr lang="en-US" altLang="en-US" sz="2000" b="1" dirty="0">
                <a:solidFill>
                  <a:srgbClr val="C00000"/>
                </a:solidFill>
                <a:latin typeface="Arial" charset="0"/>
              </a:rPr>
              <a:t>cell types.</a:t>
            </a:r>
          </a:p>
          <a:p>
            <a:pPr defTabSz="457200" eaLnBrk="1" hangingPunct="1"/>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76200"/>
            <a:ext cx="8858312" cy="1143000"/>
          </a:xfrm>
        </p:spPr>
        <p:txBody>
          <a:bodyPr>
            <a:noAutofit/>
          </a:bodyPr>
          <a:lstStyle/>
          <a:p>
            <a:r>
              <a:rPr lang="en-US" sz="3200" b="1" dirty="0">
                <a:solidFill>
                  <a:schemeClr val="tx1"/>
                </a:solidFill>
              </a:rPr>
              <a:t>Innate immune system: components of Blood</a:t>
            </a:r>
          </a:p>
        </p:txBody>
      </p:sp>
      <p:pic>
        <p:nvPicPr>
          <p:cNvPr id="1025" name="Picture 1" descr="http://www.austincc.edu/apreview/NursingPics/BloodPics/Picture2.jpg"/>
          <p:cNvPicPr>
            <a:picLocks noChangeAspect="1" noChangeArrowheads="1"/>
          </p:cNvPicPr>
          <p:nvPr/>
        </p:nvPicPr>
        <p:blipFill>
          <a:blip r:embed="rId3" cstate="print"/>
          <a:srcRect r="1946"/>
          <a:stretch>
            <a:fillRect/>
          </a:stretch>
        </p:blipFill>
        <p:spPr bwMode="auto">
          <a:xfrm>
            <a:off x="1295400" y="1714488"/>
            <a:ext cx="3840079" cy="3810000"/>
          </a:xfrm>
          <a:prstGeom prst="rect">
            <a:avLst/>
          </a:prstGeom>
          <a:noFill/>
        </p:spPr>
      </p:pic>
      <p:cxnSp>
        <p:nvCxnSpPr>
          <p:cNvPr id="13" name="Straight Arrow Connector 12"/>
          <p:cNvCxnSpPr/>
          <p:nvPr/>
        </p:nvCxnSpPr>
        <p:spPr>
          <a:xfrm>
            <a:off x="3352800" y="2714500"/>
            <a:ext cx="1981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088447" y="4336911"/>
            <a:ext cx="1270069"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58516" y="4090843"/>
            <a:ext cx="728084" cy="369332"/>
          </a:xfrm>
          <a:prstGeom prst="rect">
            <a:avLst/>
          </a:prstGeom>
          <a:noFill/>
        </p:spPr>
        <p:txBody>
          <a:bodyPr wrap="none" rtlCol="0">
            <a:spAutoFit/>
          </a:bodyPr>
          <a:lstStyle/>
          <a:p>
            <a:r>
              <a:rPr lang="en-IN" dirty="0"/>
              <a:t>WBCs</a:t>
            </a:r>
          </a:p>
        </p:txBody>
      </p:sp>
      <p:sp>
        <p:nvSpPr>
          <p:cNvPr id="17" name="TextBox 16"/>
          <p:cNvSpPr txBox="1"/>
          <p:nvPr/>
        </p:nvSpPr>
        <p:spPr>
          <a:xfrm>
            <a:off x="5410200" y="2438400"/>
            <a:ext cx="2884123" cy="461665"/>
          </a:xfrm>
          <a:prstGeom prst="rect">
            <a:avLst/>
          </a:prstGeom>
          <a:noFill/>
        </p:spPr>
        <p:txBody>
          <a:bodyPr wrap="none" rtlCol="0">
            <a:spAutoFit/>
          </a:bodyPr>
          <a:lstStyle/>
          <a:p>
            <a:r>
              <a:rPr lang="en-US" dirty="0"/>
              <a:t>Antibodies and others</a:t>
            </a:r>
          </a:p>
        </p:txBody>
      </p:sp>
      <p:sp>
        <p:nvSpPr>
          <p:cNvPr id="8" name="TextBox 7"/>
          <p:cNvSpPr txBox="1"/>
          <p:nvPr/>
        </p:nvSpPr>
        <p:spPr>
          <a:xfrm>
            <a:off x="1970006" y="1443335"/>
            <a:ext cx="2601994" cy="400110"/>
          </a:xfrm>
          <a:prstGeom prst="rect">
            <a:avLst/>
          </a:prstGeom>
          <a:noFill/>
        </p:spPr>
        <p:txBody>
          <a:bodyPr wrap="none" rtlCol="0">
            <a:spAutoFit/>
          </a:bodyPr>
          <a:lstStyle/>
          <a:p>
            <a:r>
              <a:rPr lang="en-US" sz="2000" u="sng" dirty="0">
                <a:solidFill>
                  <a:srgbClr val="002060"/>
                </a:solidFill>
              </a:rPr>
              <a:t>Centrifugation of blood</a:t>
            </a:r>
          </a:p>
        </p:txBody>
      </p:sp>
      <p:sp>
        <p:nvSpPr>
          <p:cNvPr id="11" name="TextBox 10"/>
          <p:cNvSpPr txBox="1"/>
          <p:nvPr/>
        </p:nvSpPr>
        <p:spPr>
          <a:xfrm>
            <a:off x="5715000" y="1433640"/>
            <a:ext cx="2239716" cy="400110"/>
          </a:xfrm>
          <a:prstGeom prst="rect">
            <a:avLst/>
          </a:prstGeom>
          <a:noFill/>
        </p:spPr>
        <p:txBody>
          <a:bodyPr wrap="none" rtlCol="0">
            <a:spAutoFit/>
          </a:bodyPr>
          <a:lstStyle/>
          <a:p>
            <a:r>
              <a:rPr lang="en-US" sz="2000" u="sng" dirty="0">
                <a:solidFill>
                  <a:srgbClr val="002060"/>
                </a:solidFill>
              </a:rPr>
              <a:t>Immune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Figure 1.3. All the cellular elements of blood, including the lymphocytes of the adaptive immune system, arise from hematopoietic stem cells in the bone marrow."/>
          <p:cNvPicPr>
            <a:picLocks noChangeAspect="1" noChangeArrowheads="1"/>
          </p:cNvPicPr>
          <p:nvPr/>
        </p:nvPicPr>
        <p:blipFill>
          <a:blip r:embed="rId2" cstate="print"/>
          <a:srcRect/>
          <a:stretch>
            <a:fillRect/>
          </a:stretch>
        </p:blipFill>
        <p:spPr bwMode="auto">
          <a:xfrm>
            <a:off x="1304925" y="742950"/>
            <a:ext cx="6696075" cy="5886450"/>
          </a:xfrm>
          <a:prstGeom prst="rect">
            <a:avLst/>
          </a:prstGeom>
          <a:noFill/>
        </p:spPr>
      </p:pic>
      <p:sp>
        <p:nvSpPr>
          <p:cNvPr id="5" name="TextBox 4"/>
          <p:cNvSpPr txBox="1"/>
          <p:nvPr/>
        </p:nvSpPr>
        <p:spPr>
          <a:xfrm>
            <a:off x="1492922" y="76200"/>
            <a:ext cx="6472798" cy="584775"/>
          </a:xfrm>
          <a:prstGeom prst="rect">
            <a:avLst/>
          </a:prstGeom>
          <a:noFill/>
        </p:spPr>
        <p:txBody>
          <a:bodyPr wrap="none" rtlCol="0">
            <a:spAutoFit/>
          </a:bodyPr>
          <a:lstStyle/>
          <a:p>
            <a:pPr algn="ctr"/>
            <a:r>
              <a:rPr lang="en-US" sz="3200" b="1" dirty="0"/>
              <a:t>Where do immune cells come from?</a:t>
            </a:r>
          </a:p>
        </p:txBody>
      </p:sp>
      <p:grpSp>
        <p:nvGrpSpPr>
          <p:cNvPr id="2" name="Group 9"/>
          <p:cNvGrpSpPr/>
          <p:nvPr/>
        </p:nvGrpSpPr>
        <p:grpSpPr>
          <a:xfrm>
            <a:off x="1352425" y="4021775"/>
            <a:ext cx="1450150" cy="2562100"/>
            <a:chOff x="1352425" y="4021775"/>
            <a:chExt cx="1450150" cy="2562100"/>
          </a:xfrm>
        </p:grpSpPr>
        <p:sp>
          <p:nvSpPr>
            <p:cNvPr id="7" name="Rounded Rectangle 6"/>
            <p:cNvSpPr/>
            <p:nvPr/>
          </p:nvSpPr>
          <p:spPr>
            <a:xfrm>
              <a:off x="1352425" y="4028700"/>
              <a:ext cx="685800" cy="2555175"/>
            </a:xfrm>
            <a:prstGeom prst="roundRect">
              <a:avLst>
                <a:gd name="adj" fmla="val 50000"/>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116775" y="4021775"/>
              <a:ext cx="685800" cy="2555175"/>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8"/>
          <p:cNvSpPr/>
          <p:nvPr/>
        </p:nvSpPr>
        <p:spPr>
          <a:xfrm rot="16200000">
            <a:off x="5600700" y="4181598"/>
            <a:ext cx="1066801" cy="3733799"/>
          </a:xfrm>
          <a:prstGeom prst="roundRect">
            <a:avLst>
              <a:gd name="adj" fmla="val 50000"/>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bwMode="auto">
          <a:xfrm>
            <a:off x="304799" y="1219200"/>
            <a:ext cx="8716963" cy="3276600"/>
          </a:xfrm>
          <a:prstGeom prst="rect">
            <a:avLst/>
          </a:prstGeom>
          <a:noFill/>
          <a:ln w="9525">
            <a:noFill/>
            <a:miter lim="800000"/>
            <a:headEnd/>
            <a:tailEnd/>
          </a:ln>
        </p:spPr>
        <p:txBody>
          <a:bodyPr/>
          <a:lstStyle/>
          <a:p>
            <a:pPr eaLnBrk="1" hangingPunct="1">
              <a:spcBef>
                <a:spcPts val="600"/>
              </a:spcBef>
              <a:buClr>
                <a:srgbClr val="4F81BD"/>
              </a:buClr>
              <a:buSzPct val="70000"/>
              <a:buFont typeface="Wingdings" pitchFamily="2" charset="2"/>
              <a:buNone/>
            </a:pPr>
            <a:r>
              <a:rPr lang="en-US" altLang="en-US" sz="3200" dirty="0">
                <a:latin typeface="+mn-lt"/>
              </a:rPr>
              <a:t>In response to pathogens, vertebrate immune systems use two interconnected systems:</a:t>
            </a:r>
          </a:p>
          <a:p>
            <a:pPr eaLnBrk="1" hangingPunct="1">
              <a:spcBef>
                <a:spcPts val="600"/>
              </a:spcBef>
              <a:buClr>
                <a:srgbClr val="4F81BD"/>
              </a:buClr>
              <a:buSzPct val="70000"/>
              <a:buFont typeface="Wingdings" pitchFamily="2" charset="2"/>
              <a:buNone/>
            </a:pPr>
            <a:endParaRPr lang="en-US" altLang="en-US" sz="3200" dirty="0">
              <a:latin typeface="+mn-lt"/>
            </a:endParaRPr>
          </a:p>
          <a:p>
            <a:pPr marL="571500" indent="-571500" eaLnBrk="1" hangingPunct="1">
              <a:spcBef>
                <a:spcPts val="600"/>
              </a:spcBef>
              <a:buClr>
                <a:srgbClr val="4F81BD"/>
              </a:buClr>
              <a:buSzPct val="70000"/>
              <a:buFont typeface="+mj-lt"/>
              <a:buAutoNum type="romanUcPeriod"/>
            </a:pPr>
            <a:r>
              <a:rPr lang="en-US" altLang="en-US" sz="3200" b="1" dirty="0">
                <a:latin typeface="+mn-lt"/>
              </a:rPr>
              <a:t> </a:t>
            </a:r>
            <a:r>
              <a:rPr lang="en-US" altLang="en-US" sz="2800" b="1" dirty="0">
                <a:latin typeface="+mn-lt"/>
              </a:rPr>
              <a:t>Innate immunity: </a:t>
            </a:r>
            <a:r>
              <a:rPr lang="en-US" altLang="en-US" sz="2800" dirty="0">
                <a:latin typeface="+mn-lt"/>
              </a:rPr>
              <a:t>in born</a:t>
            </a:r>
          </a:p>
          <a:p>
            <a:pPr marL="571500" indent="-571500" eaLnBrk="1" hangingPunct="1">
              <a:spcBef>
                <a:spcPts val="600"/>
              </a:spcBef>
              <a:buClr>
                <a:srgbClr val="4F81BD"/>
              </a:buClr>
              <a:buSzPct val="70000"/>
              <a:buFont typeface="+mj-lt"/>
              <a:buAutoNum type="romanUcPeriod"/>
            </a:pPr>
            <a:r>
              <a:rPr lang="en-US" altLang="en-US" sz="2800" b="1" dirty="0">
                <a:latin typeface="+mn-lt"/>
              </a:rPr>
              <a:t> Adaptive immunity: </a:t>
            </a:r>
            <a:r>
              <a:rPr lang="en-US" altLang="en-US" sz="2800" dirty="0">
                <a:latin typeface="+mn-lt"/>
              </a:rPr>
              <a:t>acquired during the life-span</a:t>
            </a:r>
          </a:p>
        </p:txBody>
      </p:sp>
      <p:sp>
        <p:nvSpPr>
          <p:cNvPr id="3" name="TextBox 3"/>
          <p:cNvSpPr txBox="1">
            <a:spLocks noChangeArrowheads="1"/>
          </p:cNvSpPr>
          <p:nvPr/>
        </p:nvSpPr>
        <p:spPr bwMode="auto">
          <a:xfrm>
            <a:off x="2318411" y="329625"/>
            <a:ext cx="4506362" cy="584775"/>
          </a:xfrm>
          <a:prstGeom prst="rect">
            <a:avLst/>
          </a:prstGeom>
          <a:noFill/>
          <a:ln w="9525">
            <a:noFill/>
            <a:miter lim="800000"/>
            <a:headEnd/>
            <a:tailEnd/>
          </a:ln>
        </p:spPr>
        <p:txBody>
          <a:bodyPr wrap="none">
            <a:spAutoFit/>
          </a:bodyPr>
          <a:lstStyle/>
          <a:p>
            <a:pPr algn="ctr" eaLnBrk="1" hangingPunct="1"/>
            <a:r>
              <a:rPr lang="en-US" altLang="en-US" sz="3200" b="1" dirty="0">
                <a:solidFill>
                  <a:srgbClr val="000000"/>
                </a:solidFill>
                <a:latin typeface="+mj-lt"/>
              </a:rPr>
              <a:t>Two modes of immunity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3"/>
          <p:cNvSpPr txBox="1">
            <a:spLocks noChangeArrowheads="1"/>
          </p:cNvSpPr>
          <p:nvPr/>
        </p:nvSpPr>
        <p:spPr bwMode="auto">
          <a:xfrm>
            <a:off x="254000" y="228600"/>
            <a:ext cx="8585200" cy="584200"/>
          </a:xfrm>
          <a:prstGeom prst="rect">
            <a:avLst/>
          </a:prstGeom>
          <a:noFill/>
          <a:ln w="9525">
            <a:noFill/>
            <a:miter lim="800000"/>
            <a:headEnd/>
            <a:tailEnd/>
          </a:ln>
        </p:spPr>
        <p:txBody>
          <a:bodyPr wrap="none">
            <a:spAutoFit/>
          </a:bodyPr>
          <a:lstStyle/>
          <a:p>
            <a:pPr eaLnBrk="1" hangingPunct="1"/>
            <a:r>
              <a:rPr lang="en-US" altLang="en-US" sz="3200" b="1"/>
              <a:t>Host Defense Mechanisms: Innate and Adaptive</a:t>
            </a:r>
          </a:p>
        </p:txBody>
      </p:sp>
      <p:sp>
        <p:nvSpPr>
          <p:cNvPr id="6" name="TextBox 5"/>
          <p:cNvSpPr txBox="1">
            <a:spLocks noChangeArrowheads="1"/>
          </p:cNvSpPr>
          <p:nvPr/>
        </p:nvSpPr>
        <p:spPr bwMode="auto">
          <a:xfrm>
            <a:off x="381000" y="4876800"/>
            <a:ext cx="8610600" cy="1538288"/>
          </a:xfrm>
          <a:prstGeom prst="rect">
            <a:avLst/>
          </a:prstGeom>
          <a:noFill/>
          <a:ln w="9525">
            <a:noFill/>
            <a:miter lim="800000"/>
            <a:headEnd/>
            <a:tailEnd/>
          </a:ln>
        </p:spPr>
        <p:txBody>
          <a:bodyPr>
            <a:spAutoFit/>
          </a:bodyPr>
          <a:lstStyle/>
          <a:p>
            <a:pPr eaLnBrk="1" hangingPunct="1"/>
            <a:r>
              <a:rPr lang="en-US" altLang="en-US" b="1" dirty="0"/>
              <a:t>2011: Nobel Prize in Physiology and Medicine:</a:t>
            </a:r>
            <a:r>
              <a:rPr lang="en-US" altLang="en-US" dirty="0"/>
              <a:t> </a:t>
            </a:r>
          </a:p>
          <a:p>
            <a:pPr eaLnBrk="1" hangingPunct="1"/>
            <a:endParaRPr lang="en-US" altLang="en-US" dirty="0"/>
          </a:p>
          <a:p>
            <a:pPr eaLnBrk="1" hangingPunct="1"/>
            <a:r>
              <a:rPr lang="en-US" altLang="en-US" sz="2200" b="1" dirty="0">
                <a:solidFill>
                  <a:srgbClr val="C00000"/>
                </a:solidFill>
              </a:rPr>
              <a:t>Bruce </a:t>
            </a:r>
            <a:r>
              <a:rPr lang="en-US" altLang="en-US" sz="2200" b="1" dirty="0" err="1">
                <a:solidFill>
                  <a:srgbClr val="C00000"/>
                </a:solidFill>
              </a:rPr>
              <a:t>Beutler</a:t>
            </a:r>
            <a:r>
              <a:rPr lang="en-US" altLang="en-US" sz="2200" b="1" dirty="0">
                <a:solidFill>
                  <a:srgbClr val="C00000"/>
                </a:solidFill>
              </a:rPr>
              <a:t>, Jules Hoffman	:</a:t>
            </a:r>
            <a:r>
              <a:rPr lang="en-US" altLang="en-US" sz="2200" dirty="0"/>
              <a:t>	</a:t>
            </a:r>
            <a:r>
              <a:rPr lang="en-US" altLang="en-US" sz="2200" b="1" u="sng" dirty="0"/>
              <a:t>Innate Immunity</a:t>
            </a:r>
          </a:p>
          <a:p>
            <a:pPr eaLnBrk="1" hangingPunct="1"/>
            <a:r>
              <a:rPr lang="en-US" altLang="en-US" sz="2200" b="1" dirty="0">
                <a:solidFill>
                  <a:srgbClr val="C00000"/>
                </a:solidFill>
              </a:rPr>
              <a:t>Ralph Steinman</a:t>
            </a:r>
            <a:r>
              <a:rPr lang="en-US" altLang="en-US" sz="2200" dirty="0"/>
              <a:t>		</a:t>
            </a:r>
            <a:r>
              <a:rPr lang="en-US" altLang="en-US" sz="2200" b="1" dirty="0">
                <a:solidFill>
                  <a:srgbClr val="C00000"/>
                </a:solidFill>
              </a:rPr>
              <a:t>:</a:t>
            </a:r>
            <a:r>
              <a:rPr lang="en-US" altLang="en-US" sz="2200" dirty="0"/>
              <a:t>	</a:t>
            </a:r>
            <a:r>
              <a:rPr lang="en-US" altLang="en-US" sz="2200" b="1" u="sng" dirty="0"/>
              <a:t>Adaptive Immunity</a:t>
            </a:r>
          </a:p>
        </p:txBody>
      </p:sp>
      <p:pic>
        <p:nvPicPr>
          <p:cNvPr id="18436" name="Picture 4" descr="The Noble Prize in Physiology or Medicine 2011 - The Immune System"/>
          <p:cNvPicPr>
            <a:picLocks noChangeAspect="1" noChangeArrowheads="1"/>
          </p:cNvPicPr>
          <p:nvPr/>
        </p:nvPicPr>
        <p:blipFill>
          <a:blip r:embed="rId3" cstate="print"/>
          <a:srcRect t="16096" r="14592" b="27567"/>
          <a:stretch>
            <a:fillRect/>
          </a:stretch>
        </p:blipFill>
        <p:spPr bwMode="auto">
          <a:xfrm>
            <a:off x="457200" y="990600"/>
            <a:ext cx="7729538" cy="3505200"/>
          </a:xfrm>
          <a:prstGeom prst="rect">
            <a:avLst/>
          </a:prstGeom>
          <a:noFill/>
          <a:ln w="9525">
            <a:noFill/>
            <a:miter lim="800000"/>
            <a:headEnd/>
            <a:tailEnd/>
          </a:ln>
        </p:spPr>
      </p:pic>
      <p:sp>
        <p:nvSpPr>
          <p:cNvPr id="7" name="Rectangle 6"/>
          <p:cNvSpPr/>
          <p:nvPr/>
        </p:nvSpPr>
        <p:spPr>
          <a:xfrm>
            <a:off x="2895600" y="2438400"/>
            <a:ext cx="17526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1" u="sng" dirty="0">
                <a:solidFill>
                  <a:schemeClr val="tx1"/>
                </a:solidFill>
              </a:rPr>
              <a:t>Innate Immunity</a:t>
            </a:r>
          </a:p>
          <a:p>
            <a:pPr algn="ctr" eaLnBrk="1" hangingPunct="1">
              <a:defRPr/>
            </a:pPr>
            <a:r>
              <a:rPr lang="en-US" sz="1600" b="1" dirty="0">
                <a:solidFill>
                  <a:schemeClr val="tx1"/>
                </a:solidFill>
              </a:rPr>
              <a:t>Rapid</a:t>
            </a:r>
          </a:p>
          <a:p>
            <a:pPr algn="ctr" eaLnBrk="1" hangingPunct="1">
              <a:defRPr/>
            </a:pPr>
            <a:r>
              <a:rPr lang="en-US" sz="1600" b="1" dirty="0">
                <a:solidFill>
                  <a:schemeClr val="tx1"/>
                </a:solidFill>
              </a:rPr>
              <a:t>Halts Infection</a:t>
            </a:r>
          </a:p>
          <a:p>
            <a:pPr algn="ctr" eaLnBrk="1" hangingPunct="1">
              <a:defRPr/>
            </a:pPr>
            <a:r>
              <a:rPr lang="en-US" sz="1600" b="1" dirty="0">
                <a:solidFill>
                  <a:schemeClr val="tx1"/>
                </a:solidFill>
              </a:rPr>
              <a:t>No Memory</a:t>
            </a:r>
          </a:p>
        </p:txBody>
      </p:sp>
      <p:sp>
        <p:nvSpPr>
          <p:cNvPr id="8" name="Rectangle 7"/>
          <p:cNvSpPr/>
          <p:nvPr/>
        </p:nvSpPr>
        <p:spPr>
          <a:xfrm>
            <a:off x="5502275" y="2438400"/>
            <a:ext cx="19050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1" u="sng" dirty="0">
                <a:solidFill>
                  <a:schemeClr val="tx1"/>
                </a:solidFill>
              </a:rPr>
              <a:t>Adaptive Immunity</a:t>
            </a:r>
          </a:p>
          <a:p>
            <a:pPr algn="ctr" eaLnBrk="1" hangingPunct="1">
              <a:defRPr/>
            </a:pPr>
            <a:r>
              <a:rPr lang="en-US" sz="1600" b="1" dirty="0">
                <a:solidFill>
                  <a:schemeClr val="tx1"/>
                </a:solidFill>
              </a:rPr>
              <a:t>Slower</a:t>
            </a:r>
          </a:p>
          <a:p>
            <a:pPr algn="ctr" eaLnBrk="1" hangingPunct="1">
              <a:defRPr/>
            </a:pPr>
            <a:r>
              <a:rPr lang="en-US" sz="1600" b="1" dirty="0">
                <a:solidFill>
                  <a:schemeClr val="tx1"/>
                </a:solidFill>
              </a:rPr>
              <a:t>Clears Infection</a:t>
            </a:r>
          </a:p>
          <a:p>
            <a:pPr algn="ctr" eaLnBrk="1" hangingPunct="1">
              <a:defRPr/>
            </a:pPr>
            <a:r>
              <a:rPr lang="en-US" sz="1600" b="1" dirty="0">
                <a:solidFill>
                  <a:schemeClr val="tx1"/>
                </a:solidFill>
              </a:rPr>
              <a:t>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lum bright="-10000" contrast="10000"/>
          </a:blip>
          <a:srcRect/>
          <a:stretch>
            <a:fillRect/>
          </a:stretch>
        </p:blipFill>
        <p:spPr bwMode="auto">
          <a:xfrm>
            <a:off x="214313" y="990600"/>
            <a:ext cx="8715375" cy="5410200"/>
          </a:xfrm>
          <a:prstGeom prst="rect">
            <a:avLst/>
          </a:prstGeom>
          <a:noFill/>
          <a:ln w="9525">
            <a:noFill/>
            <a:miter lim="800000"/>
            <a:headEnd/>
            <a:tailEnd/>
          </a:ln>
        </p:spPr>
      </p:pic>
      <p:sp>
        <p:nvSpPr>
          <p:cNvPr id="19459" name="TextBox 2"/>
          <p:cNvSpPr txBox="1">
            <a:spLocks noChangeArrowheads="1"/>
          </p:cNvSpPr>
          <p:nvPr/>
        </p:nvSpPr>
        <p:spPr bwMode="auto">
          <a:xfrm>
            <a:off x="841182" y="177225"/>
            <a:ext cx="7386959" cy="584775"/>
          </a:xfrm>
          <a:prstGeom prst="rect">
            <a:avLst/>
          </a:prstGeom>
          <a:noFill/>
          <a:ln w="9525">
            <a:noFill/>
            <a:miter lim="800000"/>
            <a:headEnd/>
            <a:tailEnd/>
          </a:ln>
        </p:spPr>
        <p:txBody>
          <a:bodyPr wrap="none">
            <a:spAutoFit/>
          </a:bodyPr>
          <a:lstStyle/>
          <a:p>
            <a:pPr algn="ctr"/>
            <a:r>
              <a:rPr lang="en-US" altLang="en-US" sz="3200" b="1" dirty="0"/>
              <a:t>Immune system defends against infection</a:t>
            </a:r>
          </a:p>
        </p:txBody>
      </p:sp>
      <p:cxnSp>
        <p:nvCxnSpPr>
          <p:cNvPr id="8" name="Straight Arrow Connector 7"/>
          <p:cNvCxnSpPr/>
          <p:nvPr/>
        </p:nvCxnSpPr>
        <p:spPr>
          <a:xfrm>
            <a:off x="5410200" y="2667000"/>
            <a:ext cx="2286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457201"/>
            <a:ext cx="7772400" cy="1219200"/>
          </a:xfrm>
        </p:spPr>
        <p:txBody>
          <a:bodyPr>
            <a:noAutofit/>
          </a:bodyPr>
          <a:lstStyle/>
          <a:p>
            <a:r>
              <a:rPr lang="en-IN" sz="4000" b="1" dirty="0">
                <a:solidFill>
                  <a:schemeClr val="tx1"/>
                </a:solidFill>
              </a:rPr>
              <a:t>Innate immune system </a:t>
            </a:r>
          </a:p>
        </p:txBody>
      </p:sp>
      <p:pic>
        <p:nvPicPr>
          <p:cNvPr id="58370" name="Picture 2" descr="http://4.bp.blogspot.com/-ixSr8mk-r5U/UpJbP7DxOpI/AAAAAAAAAE4/QZu9e0jlOK0/s1600/Figure2.jpg"/>
          <p:cNvPicPr>
            <a:picLocks noChangeAspect="1" noChangeArrowheads="1"/>
          </p:cNvPicPr>
          <p:nvPr/>
        </p:nvPicPr>
        <p:blipFill>
          <a:blip r:embed="rId2" cstate="print"/>
          <a:srcRect/>
          <a:stretch>
            <a:fillRect/>
          </a:stretch>
        </p:blipFill>
        <p:spPr bwMode="auto">
          <a:xfrm>
            <a:off x="1620653" y="1706880"/>
            <a:ext cx="5911272" cy="4389120"/>
          </a:xfrm>
          <a:prstGeom prst="rect">
            <a:avLst/>
          </a:prstGeom>
          <a:noFill/>
        </p:spPr>
      </p:pic>
      <p:sp>
        <p:nvSpPr>
          <p:cNvPr id="4" name="Rectangle 3"/>
          <p:cNvSpPr/>
          <p:nvPr/>
        </p:nvSpPr>
        <p:spPr>
          <a:xfrm>
            <a:off x="4306272" y="6019800"/>
            <a:ext cx="3313728" cy="369332"/>
          </a:xfrm>
          <a:prstGeom prst="rect">
            <a:avLst/>
          </a:prstGeom>
        </p:spPr>
        <p:txBody>
          <a:bodyPr wrap="none">
            <a:spAutoFit/>
          </a:bodyPr>
          <a:lstStyle/>
          <a:p>
            <a:r>
              <a:rPr lang="en-US" sz="1800" i="1" dirty="0"/>
              <a:t>http://sciencebyadam.blogspot.in/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extLst>
          </p:cNvPr>
          <p:cNvGraphicFramePr>
            <a:graphicFrameLocks noGrp="1"/>
          </p:cNvGraphicFramePr>
          <p:nvPr/>
        </p:nvGraphicFramePr>
        <p:xfrm>
          <a:off x="381000" y="304800"/>
          <a:ext cx="8382000" cy="6226170"/>
        </p:xfrm>
        <a:graphic>
          <a:graphicData uri="http://schemas.openxmlformats.org/drawingml/2006/table">
            <a:tbl>
              <a:tblPr firstRow="1" bandRow="1">
                <a:tableStyleId>{793D81CF-94F2-401A-BA57-92F5A7B2D0C5}</a:tableStyleId>
              </a:tblPr>
              <a:tblGrid>
                <a:gridCol w="1143000">
                  <a:extLst>
                    <a:ext uri="{9D8B030D-6E8A-4147-A177-3AD203B41FA5}"/>
                  </a:extLst>
                </a:gridCol>
                <a:gridCol w="1600200">
                  <a:extLst>
                    <a:ext uri="{9D8B030D-6E8A-4147-A177-3AD203B41FA5}"/>
                  </a:extLst>
                </a:gridCol>
                <a:gridCol w="5638800">
                  <a:extLst>
                    <a:ext uri="{9D8B030D-6E8A-4147-A177-3AD203B41FA5}"/>
                  </a:extLst>
                </a:gridCol>
              </a:tblGrid>
              <a:tr h="454835">
                <a:tc>
                  <a:txBody>
                    <a:bodyPr/>
                    <a:lstStyle/>
                    <a:p>
                      <a:pPr algn="ctr"/>
                      <a:r>
                        <a:rPr lang="en-US" sz="1600" dirty="0"/>
                        <a:t>Lecture</a:t>
                      </a:r>
                      <a:endParaRPr lang="en-US" sz="1600" b="1" dirty="0">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Date</a:t>
                      </a:r>
                      <a:endParaRPr lang="en-US" sz="1600" b="1" dirty="0">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Topic</a:t>
                      </a:r>
                      <a:endParaRPr lang="en-US" sz="1600" b="1" dirty="0">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03/01/2018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Nucleic acids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10/01/2018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Nucleic acids – 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3</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17/01/2018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Transcription and Translation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4</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24/01/2018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Transcription and Translation – 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5</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31/01/2018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Protein structure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6</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07/02/2018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Protein structure – 2 / Discussion and Revision</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500513">
                <a:tc>
                  <a:txBody>
                    <a:bodyPr/>
                    <a:lstStyle/>
                    <a:p>
                      <a:pPr algn="ctr"/>
                      <a:r>
                        <a:rPr lang="en-CA" sz="1800" dirty="0"/>
                        <a:t>**</a:t>
                      </a:r>
                      <a:endParaRPr lang="en-CA" sz="1800" b="1" dirty="0">
                        <a:solidFill>
                          <a:srgbClr val="0000FF"/>
                        </a:solidFill>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14/02/2018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CLASS TEST - 1  </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497804">
                <a:tc>
                  <a:txBody>
                    <a:bodyPr/>
                    <a:lstStyle/>
                    <a:p>
                      <a:pPr algn="ctr"/>
                      <a:r>
                        <a:rPr lang="en-US" sz="1800" dirty="0"/>
                        <a:t>7</a:t>
                      </a:r>
                      <a:endParaRPr lang="en-US" sz="18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28/02/2018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Enzymes</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07/03/2018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Cellular architecture</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389848">
                <a:tc>
                  <a:txBody>
                    <a:bodyPr/>
                    <a:lstStyle/>
                    <a:p>
                      <a:pPr algn="ctr"/>
                      <a:r>
                        <a:rPr lang="en-US" sz="1600" dirty="0"/>
                        <a:t>9</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14/03/2018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Cell division and apoptosis</a:t>
                      </a:r>
                      <a:endParaRPr lang="en-CA"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433102">
                <a:tc>
                  <a:txBody>
                    <a:bodyPr/>
                    <a:lstStyle/>
                    <a:p>
                      <a:pPr algn="ctr"/>
                      <a:r>
                        <a:rPr lang="en-US" sz="1600" dirty="0"/>
                        <a:t>10</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21/03/2018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Host defense/vaccines</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extLst>
              </a:tr>
              <a:tr h="433102">
                <a:tc>
                  <a:txBody>
                    <a:bodyPr/>
                    <a:lstStyle/>
                    <a:p>
                      <a:pPr algn="ctr"/>
                      <a:r>
                        <a:rPr lang="en-US" sz="1600" dirty="0"/>
                        <a:t>11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28/03/2018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Genetic Engineering &amp; its impact</a:t>
                      </a:r>
                      <a:endParaRPr lang="en-CA" sz="1600" b="1" dirty="0">
                        <a:solidFill>
                          <a:schemeClr val="tx1"/>
                        </a:solidFill>
                      </a:endParaRPr>
                    </a:p>
                  </a:txBody>
                  <a:tcPr marT="45692" marB="45692" anchor="ctr"/>
                </a:tc>
                <a:extLst>
                  <a:ext uri="{0D108BD9-81ED-4DB2-BD59-A6C34878D82A}"/>
                </a:extLst>
              </a:tr>
              <a:tr h="389848">
                <a:tc>
                  <a:txBody>
                    <a:bodyPr/>
                    <a:lstStyle/>
                    <a:p>
                      <a:pPr algn="ctr"/>
                      <a:r>
                        <a:rPr lang="en-CA" sz="1600" dirty="0"/>
                        <a:t>**</a:t>
                      </a:r>
                      <a:endParaRPr lang="en-CA" sz="1600" b="1" dirty="0">
                        <a:solidFill>
                          <a:srgbClr val="0000FF"/>
                        </a:solidFill>
                      </a:endParaRPr>
                    </a:p>
                  </a:txBody>
                  <a:tcPr marT="45692" marB="45692" anchor="ctr"/>
                </a:tc>
                <a:tc>
                  <a:txBody>
                    <a:bodyPr/>
                    <a:lstStyle/>
                    <a:p>
                      <a:pPr algn="ctr"/>
                      <a:r>
                        <a:rPr lang="en-US" sz="1600" dirty="0"/>
                        <a:t>04/04/2018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CLASS TEST - 2 </a:t>
                      </a:r>
                      <a:endParaRPr lang="en-CA" sz="1800" b="1" dirty="0">
                        <a:solidFill>
                          <a:srgbClr val="0000FF"/>
                        </a:solidFill>
                      </a:endParaRPr>
                    </a:p>
                  </a:txBody>
                  <a:tcPr marT="45692" marB="45692" anchor="ctr"/>
                </a:tc>
                <a:extLst>
                  <a:ext uri="{0D108BD9-81ED-4DB2-BD59-A6C34878D82A}"/>
                </a:extLst>
              </a:tr>
              <a:tr h="398182">
                <a:tc>
                  <a:txBody>
                    <a:bodyPr/>
                    <a:lstStyle/>
                    <a:p>
                      <a:pPr algn="ctr"/>
                      <a:r>
                        <a:rPr lang="en-CA" sz="1800" dirty="0"/>
                        <a:t>**</a:t>
                      </a:r>
                      <a:endParaRPr lang="en-CA" sz="1800" b="1" dirty="0">
                        <a:solidFill>
                          <a:srgbClr val="0000FF"/>
                        </a:solidFill>
                      </a:endParaRPr>
                    </a:p>
                  </a:txBody>
                  <a:tcPr marT="45692" marB="45692" anchor="ctr"/>
                </a:tc>
                <a:tc>
                  <a:txBody>
                    <a:bodyPr/>
                    <a:lstStyle/>
                    <a:p>
                      <a:pPr algn="ctr"/>
                      <a:r>
                        <a:rPr lang="en-US" sz="1600" dirty="0"/>
                        <a:t>11/04/2018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DISCUSSION AND REVISION</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extLst>
                  <a:ext uri="{0D108BD9-81ED-4DB2-BD59-A6C34878D82A}"/>
                </a:extLst>
              </a:tr>
            </a:tbl>
          </a:graphicData>
        </a:graphic>
      </p:graphicFrame>
      <p:sp>
        <p:nvSpPr>
          <p:cNvPr id="2" name="Rounded Rectangle 1">
            <a:extLst>
              <a:ext uri="{FF2B5EF4-FFF2-40B4-BE49-F238E27FC236}"/>
            </a:extLst>
          </p:cNvPr>
          <p:cNvSpPr/>
          <p:nvPr/>
        </p:nvSpPr>
        <p:spPr>
          <a:xfrm>
            <a:off x="422275" y="4524375"/>
            <a:ext cx="8278813"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b="1">
              <a:solidFill>
                <a:prstClr val="white"/>
              </a:solidFill>
              <a:latin typeface="Calibri"/>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72400" cy="914400"/>
          </a:xfrm>
        </p:spPr>
        <p:txBody>
          <a:bodyPr>
            <a:normAutofit fontScale="90000"/>
          </a:bodyPr>
          <a:lstStyle/>
          <a:p>
            <a:r>
              <a:rPr lang="en-US" sz="3600" b="1" dirty="0">
                <a:solidFill>
                  <a:schemeClr val="tx1"/>
                </a:solidFill>
              </a:rPr>
              <a:t>Anatomical Barriers - Mechanical Factors</a:t>
            </a:r>
            <a:endParaRPr lang="en-IN" sz="3600" b="1" dirty="0">
              <a:solidFill>
                <a:schemeClr val="tx1"/>
              </a:solidFill>
            </a:endParaRPr>
          </a:p>
        </p:txBody>
      </p:sp>
      <p:sp>
        <p:nvSpPr>
          <p:cNvPr id="5" name="Content Placeholder 4"/>
          <p:cNvSpPr>
            <a:spLocks noGrp="1"/>
          </p:cNvSpPr>
          <p:nvPr>
            <p:ph sz="half" idx="1"/>
          </p:nvPr>
        </p:nvSpPr>
        <p:spPr>
          <a:xfrm>
            <a:off x="433450" y="1369429"/>
            <a:ext cx="4038600" cy="971543"/>
          </a:xfrm>
        </p:spPr>
        <p:txBody>
          <a:bodyPr/>
          <a:lstStyle/>
          <a:p>
            <a:pPr>
              <a:buFont typeface="Wingdings" pitchFamily="2" charset="2"/>
              <a:buChar char="q"/>
            </a:pPr>
            <a:r>
              <a:rPr lang="en-IN" dirty="0"/>
              <a:t>  Skin</a:t>
            </a:r>
          </a:p>
          <a:p>
            <a:endParaRPr lang="en-IN" dirty="0"/>
          </a:p>
          <a:p>
            <a:endParaRPr lang="en-IN" dirty="0"/>
          </a:p>
        </p:txBody>
      </p:sp>
      <p:sp>
        <p:nvSpPr>
          <p:cNvPr id="7" name="TextBox 6"/>
          <p:cNvSpPr txBox="1"/>
          <p:nvPr/>
        </p:nvSpPr>
        <p:spPr>
          <a:xfrm>
            <a:off x="457200" y="5410200"/>
            <a:ext cx="3571900" cy="1323439"/>
          </a:xfrm>
          <a:prstGeom prst="rect">
            <a:avLst/>
          </a:prstGeom>
          <a:noFill/>
        </p:spPr>
        <p:txBody>
          <a:bodyPr wrap="square" rtlCol="0">
            <a:spAutoFit/>
          </a:bodyPr>
          <a:lstStyle/>
          <a:p>
            <a:pPr>
              <a:buFont typeface="Wingdings" pitchFamily="2" charset="2"/>
              <a:buChar char="q"/>
            </a:pPr>
            <a:r>
              <a:rPr lang="en-IN" sz="2800" dirty="0"/>
              <a:t>  Flushing action of </a:t>
            </a:r>
          </a:p>
          <a:p>
            <a:r>
              <a:rPr lang="en-IN" sz="2800" dirty="0"/>
              <a:t>   saliva, tears, urine</a:t>
            </a:r>
          </a:p>
          <a:p>
            <a:endParaRPr lang="en-IN" dirty="0"/>
          </a:p>
        </p:txBody>
      </p:sp>
      <p:sp>
        <p:nvSpPr>
          <p:cNvPr id="8" name="TextBox 7"/>
          <p:cNvSpPr txBox="1"/>
          <p:nvPr/>
        </p:nvSpPr>
        <p:spPr>
          <a:xfrm>
            <a:off x="428596" y="3302264"/>
            <a:ext cx="3714776" cy="892552"/>
          </a:xfrm>
          <a:prstGeom prst="rect">
            <a:avLst/>
          </a:prstGeom>
          <a:noFill/>
        </p:spPr>
        <p:txBody>
          <a:bodyPr wrap="square" rtlCol="0">
            <a:spAutoFit/>
          </a:bodyPr>
          <a:lstStyle/>
          <a:p>
            <a:pPr>
              <a:buFont typeface="Wingdings" pitchFamily="2" charset="2"/>
              <a:buChar char="q"/>
            </a:pPr>
            <a:r>
              <a:rPr lang="en-IN" sz="2800" dirty="0"/>
              <a:t>  Mucous</a:t>
            </a:r>
          </a:p>
          <a:p>
            <a:endParaRPr lang="en-IN" dirty="0"/>
          </a:p>
        </p:txBody>
      </p:sp>
      <p:pic>
        <p:nvPicPr>
          <p:cNvPr id="9" name="Content Placeholder 8" descr="http://img.webmd.com/dtmcms/live/webmd/consumer_assets/site_images/article_thumbnails/reference_guide/medical_reference/375x321_skin_frameless.jpg"/>
          <p:cNvPicPr>
            <a:picLocks noGrp="1"/>
          </p:cNvPicPr>
          <p:nvPr>
            <p:ph sz="half" idx="2"/>
          </p:nvPr>
        </p:nvPicPr>
        <p:blipFill>
          <a:blip r:embed="rId2" cstate="print"/>
          <a:srcRect/>
          <a:stretch>
            <a:fillRect/>
          </a:stretch>
        </p:blipFill>
        <p:spPr bwMode="auto">
          <a:xfrm>
            <a:off x="3764475" y="976553"/>
            <a:ext cx="2609904" cy="1919047"/>
          </a:xfrm>
          <a:prstGeom prst="rect">
            <a:avLst/>
          </a:prstGeom>
          <a:noFill/>
          <a:ln w="9525">
            <a:noFill/>
            <a:miter lim="800000"/>
            <a:headEnd/>
            <a:tailEnd/>
          </a:ln>
        </p:spPr>
      </p:pic>
      <p:pic>
        <p:nvPicPr>
          <p:cNvPr id="10" name="Picture 9" descr="http://www.boogordoctor.com/wp-content/uploads/2010/04/Cilia1.png"/>
          <p:cNvPicPr/>
          <p:nvPr/>
        </p:nvPicPr>
        <p:blipFill>
          <a:blip r:embed="rId3" cstate="print"/>
          <a:srcRect/>
          <a:stretch>
            <a:fillRect/>
          </a:stretch>
        </p:blipFill>
        <p:spPr bwMode="auto">
          <a:xfrm>
            <a:off x="3966148" y="3200400"/>
            <a:ext cx="2348856" cy="1605908"/>
          </a:xfrm>
          <a:prstGeom prst="rect">
            <a:avLst/>
          </a:prstGeom>
          <a:noFill/>
          <a:ln w="9525">
            <a:noFill/>
            <a:miter lim="800000"/>
            <a:headEnd/>
            <a:tailEnd/>
          </a:ln>
        </p:spPr>
      </p:pic>
      <p:pic>
        <p:nvPicPr>
          <p:cNvPr id="13" name="Picture 12" descr="http://www.drugs.com/health-guide/images/205375.jpg"/>
          <p:cNvPicPr/>
          <p:nvPr/>
        </p:nvPicPr>
        <p:blipFill>
          <a:blip r:embed="rId4" cstate="print"/>
          <a:srcRect r="46901"/>
          <a:stretch>
            <a:fillRect/>
          </a:stretch>
        </p:blipFill>
        <p:spPr bwMode="auto">
          <a:xfrm>
            <a:off x="3962400" y="5029200"/>
            <a:ext cx="1401122" cy="1578286"/>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4" y="214290"/>
            <a:ext cx="8358246" cy="1143000"/>
          </a:xfrm>
        </p:spPr>
        <p:txBody>
          <a:bodyPr>
            <a:noAutofit/>
          </a:bodyPr>
          <a:lstStyle/>
          <a:p>
            <a:r>
              <a:rPr lang="en-US" sz="3200" b="1" dirty="0">
                <a:solidFill>
                  <a:schemeClr val="tx1"/>
                </a:solidFill>
              </a:rPr>
              <a:t>Anatomical Barriers – Chemical factors</a:t>
            </a:r>
            <a:endParaRPr lang="en-IN" sz="3200" b="1" dirty="0">
              <a:solidFill>
                <a:schemeClr val="tx1"/>
              </a:solidFill>
            </a:endParaRPr>
          </a:p>
        </p:txBody>
      </p:sp>
      <p:sp>
        <p:nvSpPr>
          <p:cNvPr id="5" name="Content Placeholder 4"/>
          <p:cNvSpPr>
            <a:spLocks noGrp="1"/>
          </p:cNvSpPr>
          <p:nvPr>
            <p:ph sz="half" idx="4294967295"/>
          </p:nvPr>
        </p:nvSpPr>
        <p:spPr>
          <a:xfrm>
            <a:off x="357158" y="1571612"/>
            <a:ext cx="2500330" cy="642942"/>
          </a:xfrm>
        </p:spPr>
        <p:txBody>
          <a:bodyPr>
            <a:noAutofit/>
          </a:bodyPr>
          <a:lstStyle/>
          <a:p>
            <a:pPr marL="0" indent="0">
              <a:spcBef>
                <a:spcPts val="0"/>
              </a:spcBef>
              <a:buNone/>
            </a:pPr>
            <a:r>
              <a:rPr lang="en-IN" sz="2000" b="1" dirty="0">
                <a:solidFill>
                  <a:srgbClr val="FF0000"/>
                </a:solidFill>
              </a:rPr>
              <a:t>Antimicrobial </a:t>
            </a:r>
          </a:p>
          <a:p>
            <a:pPr marL="0" indent="0">
              <a:spcBef>
                <a:spcPts val="0"/>
              </a:spcBef>
              <a:buNone/>
            </a:pPr>
            <a:r>
              <a:rPr lang="en-IN" sz="2000" b="1" dirty="0">
                <a:solidFill>
                  <a:srgbClr val="FF0000"/>
                </a:solidFill>
              </a:rPr>
              <a:t>Peptides in sweat</a:t>
            </a:r>
          </a:p>
          <a:p>
            <a:pPr marL="0" indent="0">
              <a:spcBef>
                <a:spcPts val="0"/>
              </a:spcBef>
            </a:pPr>
            <a:endParaRPr lang="en-IN" sz="3600" dirty="0"/>
          </a:p>
          <a:p>
            <a:pPr marL="0" indent="0">
              <a:spcBef>
                <a:spcPts val="0"/>
              </a:spcBef>
            </a:pPr>
            <a:endParaRPr lang="en-IN" sz="3600" dirty="0"/>
          </a:p>
        </p:txBody>
      </p:sp>
      <p:sp>
        <p:nvSpPr>
          <p:cNvPr id="7" name="TextBox 6"/>
          <p:cNvSpPr txBox="1"/>
          <p:nvPr/>
        </p:nvSpPr>
        <p:spPr>
          <a:xfrm>
            <a:off x="6000760" y="1501914"/>
            <a:ext cx="3143240" cy="400110"/>
          </a:xfrm>
          <a:prstGeom prst="rect">
            <a:avLst/>
          </a:prstGeom>
          <a:noFill/>
        </p:spPr>
        <p:txBody>
          <a:bodyPr wrap="square" rtlCol="0">
            <a:spAutoFit/>
          </a:bodyPr>
          <a:lstStyle/>
          <a:p>
            <a:r>
              <a:rPr lang="en-IN" sz="2000" dirty="0"/>
              <a:t> </a:t>
            </a:r>
            <a:r>
              <a:rPr lang="en-IN" sz="2000" b="1" dirty="0" err="1">
                <a:solidFill>
                  <a:srgbClr val="FF0000"/>
                </a:solidFill>
              </a:rPr>
              <a:t>Lysozyme</a:t>
            </a:r>
            <a:r>
              <a:rPr lang="en-IN" sz="2000" b="1" dirty="0">
                <a:solidFill>
                  <a:srgbClr val="FF0000"/>
                </a:solidFill>
              </a:rPr>
              <a:t> in tears /saliva</a:t>
            </a:r>
          </a:p>
        </p:txBody>
      </p:sp>
      <p:sp>
        <p:nvSpPr>
          <p:cNvPr id="8" name="TextBox 7"/>
          <p:cNvSpPr txBox="1"/>
          <p:nvPr/>
        </p:nvSpPr>
        <p:spPr>
          <a:xfrm>
            <a:off x="3357554" y="1578114"/>
            <a:ext cx="2357446" cy="707886"/>
          </a:xfrm>
          <a:prstGeom prst="rect">
            <a:avLst/>
          </a:prstGeom>
          <a:noFill/>
        </p:spPr>
        <p:txBody>
          <a:bodyPr wrap="square" rtlCol="0">
            <a:spAutoFit/>
          </a:bodyPr>
          <a:lstStyle/>
          <a:p>
            <a:r>
              <a:rPr lang="en-IN" sz="2000" b="1" dirty="0" err="1">
                <a:solidFill>
                  <a:srgbClr val="FF0000"/>
                </a:solidFill>
              </a:rPr>
              <a:t>HCl</a:t>
            </a:r>
            <a:r>
              <a:rPr lang="en-IN" sz="2000" b="1" dirty="0">
                <a:solidFill>
                  <a:srgbClr val="FF0000"/>
                </a:solidFill>
              </a:rPr>
              <a:t> in stomach</a:t>
            </a:r>
          </a:p>
          <a:p>
            <a:endParaRPr lang="en-IN" sz="2000" dirty="0"/>
          </a:p>
        </p:txBody>
      </p:sp>
      <p:pic>
        <p:nvPicPr>
          <p:cNvPr id="14" name="Picture 13" descr="http://www.clipartguide.com/_named_clipart_images/0060-0906-0217-3138_Tired_Sweating_Handyman_clipart_image.jpg"/>
          <p:cNvPicPr/>
          <p:nvPr/>
        </p:nvPicPr>
        <p:blipFill>
          <a:blip r:embed="rId3" cstate="print"/>
          <a:srcRect r="1366" b="45995"/>
          <a:stretch>
            <a:fillRect/>
          </a:stretch>
        </p:blipFill>
        <p:spPr bwMode="auto">
          <a:xfrm>
            <a:off x="500034" y="3000372"/>
            <a:ext cx="1928826" cy="1785950"/>
          </a:xfrm>
          <a:prstGeom prst="rect">
            <a:avLst/>
          </a:prstGeom>
          <a:noFill/>
          <a:ln w="9525">
            <a:noFill/>
            <a:miter lim="800000"/>
            <a:headEnd/>
            <a:tailEnd/>
          </a:ln>
        </p:spPr>
      </p:pic>
      <p:pic>
        <p:nvPicPr>
          <p:cNvPr id="15" name="Picture 14" descr="https://figures.boundless.com/18530/large/figure-02-02-07.jpe"/>
          <p:cNvPicPr/>
          <p:nvPr/>
        </p:nvPicPr>
        <p:blipFill>
          <a:blip r:embed="rId4" cstate="print"/>
          <a:srcRect/>
          <a:stretch>
            <a:fillRect/>
          </a:stretch>
        </p:blipFill>
        <p:spPr bwMode="auto">
          <a:xfrm>
            <a:off x="3000364" y="2143116"/>
            <a:ext cx="2714644" cy="3643314"/>
          </a:xfrm>
          <a:prstGeom prst="rect">
            <a:avLst/>
          </a:prstGeom>
          <a:noFill/>
          <a:ln w="9525">
            <a:noFill/>
            <a:miter lim="800000"/>
            <a:headEnd/>
            <a:tailEnd/>
          </a:ln>
        </p:spPr>
      </p:pic>
      <p:pic>
        <p:nvPicPr>
          <p:cNvPr id="16" name="Picture 15" descr="http://www.toonpool.com/user/16904/files/tears_1301265.jpg"/>
          <p:cNvPicPr/>
          <p:nvPr/>
        </p:nvPicPr>
        <p:blipFill>
          <a:blip r:embed="rId5" cstate="print"/>
          <a:srcRect/>
          <a:stretch>
            <a:fillRect/>
          </a:stretch>
        </p:blipFill>
        <p:spPr bwMode="auto">
          <a:xfrm>
            <a:off x="6715140" y="2571744"/>
            <a:ext cx="1428760" cy="1990511"/>
          </a:xfrm>
          <a:prstGeom prst="rect">
            <a:avLst/>
          </a:prstGeom>
          <a:noFill/>
          <a:ln w="9525">
            <a:noFill/>
            <a:miter lim="800000"/>
            <a:headEnd/>
            <a:tailEnd/>
          </a:ln>
        </p:spPr>
      </p:pic>
      <p:sp>
        <p:nvSpPr>
          <p:cNvPr id="17" name="Oval 16"/>
          <p:cNvSpPr/>
          <p:nvPr/>
        </p:nvSpPr>
        <p:spPr>
          <a:xfrm>
            <a:off x="3571868" y="5286388"/>
            <a:ext cx="1500198"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17"/>
          <p:cNvGrpSpPr/>
          <p:nvPr/>
        </p:nvGrpSpPr>
        <p:grpSpPr>
          <a:xfrm>
            <a:off x="6643702" y="5429264"/>
            <a:ext cx="1428760" cy="1148922"/>
            <a:chOff x="3000364" y="5072074"/>
            <a:chExt cx="1143008" cy="1006046"/>
          </a:xfrm>
        </p:grpSpPr>
        <p:pic>
          <p:nvPicPr>
            <p:cNvPr id="19" name="Picture 18" descr="http://vignette2.wikia.nocookie.net/resscientiae/images/2/2e/4577519-cold-virus-virus-influenza-dna-virus-staphylococus-blood-virus-hiv-virus-computer-virus.jpg/revision/latest?cb=20140525161423"/>
            <p:cNvPicPr/>
            <p:nvPr/>
          </p:nvPicPr>
          <p:blipFill>
            <a:blip r:embed="rId6" cstate="print"/>
            <a:srcRect l="33039" r="31673" b="70494"/>
            <a:stretch>
              <a:fillRect/>
            </a:stretch>
          </p:blipFill>
          <p:spPr bwMode="auto">
            <a:xfrm>
              <a:off x="3000364" y="5143512"/>
              <a:ext cx="1118793" cy="934608"/>
            </a:xfrm>
            <a:prstGeom prst="rect">
              <a:avLst/>
            </a:prstGeom>
            <a:noFill/>
            <a:ln w="9525">
              <a:noFill/>
              <a:miter lim="800000"/>
              <a:headEnd/>
              <a:tailEnd/>
            </a:ln>
          </p:spPr>
        </p:pic>
        <p:cxnSp>
          <p:nvCxnSpPr>
            <p:cNvPr id="20" name="Straight Connector 19"/>
            <p:cNvCxnSpPr/>
            <p:nvPr/>
          </p:nvCxnSpPr>
          <p:spPr>
            <a:xfrm>
              <a:off x="3000364" y="5143512"/>
              <a:ext cx="1143008" cy="92869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V="1">
              <a:off x="3071802" y="5072074"/>
              <a:ext cx="1071570" cy="100013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rot="5400000">
            <a:off x="750861" y="5678503"/>
            <a:ext cx="107157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285852" y="6215082"/>
            <a:ext cx="535785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108843" y="4964123"/>
            <a:ext cx="642942"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57818" y="5500702"/>
            <a:ext cx="1071570" cy="3571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82660"/>
          </a:xfrm>
        </p:spPr>
        <p:txBody>
          <a:bodyPr>
            <a:normAutofit/>
          </a:bodyPr>
          <a:lstStyle/>
          <a:p>
            <a:r>
              <a:rPr lang="en-US" sz="3200" b="1" dirty="0">
                <a:solidFill>
                  <a:schemeClr val="tx1"/>
                </a:solidFill>
              </a:rPr>
              <a:t>Anatomical Barriers – Biological factors</a:t>
            </a:r>
            <a:endParaRPr lang="en-IN" sz="3200" b="1" dirty="0">
              <a:solidFill>
                <a:schemeClr val="tx1"/>
              </a:solidFill>
            </a:endParaRPr>
          </a:p>
        </p:txBody>
      </p:sp>
      <p:pic>
        <p:nvPicPr>
          <p:cNvPr id="4" name="Content Placeholder 3" descr="http://www.scq.ubc.ca/wp-content/uploads/2006/08/normalflorabody.gif"/>
          <p:cNvPicPr>
            <a:picLocks noGrp="1"/>
          </p:cNvPicPr>
          <p:nvPr>
            <p:ph idx="1"/>
          </p:nvPr>
        </p:nvPicPr>
        <p:blipFill>
          <a:blip r:embed="rId2" cstate="print"/>
          <a:srcRect/>
          <a:stretch>
            <a:fillRect/>
          </a:stretch>
        </p:blipFill>
        <p:spPr bwMode="auto">
          <a:xfrm>
            <a:off x="5543528" y="1357298"/>
            <a:ext cx="3600472" cy="5237050"/>
          </a:xfrm>
          <a:prstGeom prst="rect">
            <a:avLst/>
          </a:prstGeom>
          <a:noFill/>
          <a:ln w="9525">
            <a:noFill/>
            <a:miter lim="800000"/>
            <a:headEnd/>
            <a:tailEnd/>
          </a:ln>
        </p:spPr>
      </p:pic>
      <p:sp>
        <p:nvSpPr>
          <p:cNvPr id="5" name="TextBox 4"/>
          <p:cNvSpPr txBox="1"/>
          <p:nvPr/>
        </p:nvSpPr>
        <p:spPr>
          <a:xfrm>
            <a:off x="0" y="1857364"/>
            <a:ext cx="5791200" cy="2400657"/>
          </a:xfrm>
          <a:prstGeom prst="rect">
            <a:avLst/>
          </a:prstGeom>
          <a:noFill/>
        </p:spPr>
        <p:txBody>
          <a:bodyPr wrap="square" rtlCol="0">
            <a:spAutoFit/>
          </a:bodyPr>
          <a:lstStyle/>
          <a:p>
            <a:pPr>
              <a:spcBef>
                <a:spcPts val="0"/>
              </a:spcBef>
              <a:spcAft>
                <a:spcPts val="1200"/>
              </a:spcAft>
              <a:buFont typeface="Wingdings" pitchFamily="2" charset="2"/>
              <a:buChar char="q"/>
            </a:pPr>
            <a:r>
              <a:rPr lang="en-IN" dirty="0"/>
              <a:t> Symbiotic (</a:t>
            </a:r>
            <a:r>
              <a:rPr lang="en-IN" dirty="0" err="1"/>
              <a:t>commensal</a:t>
            </a:r>
            <a:r>
              <a:rPr lang="en-IN" dirty="0"/>
              <a:t>) </a:t>
            </a:r>
            <a:r>
              <a:rPr lang="en-IN" b="1" dirty="0">
                <a:solidFill>
                  <a:srgbClr val="000099"/>
                </a:solidFill>
              </a:rPr>
              <a:t>microbial flora</a:t>
            </a:r>
            <a:r>
              <a:rPr lang="en-IN" dirty="0"/>
              <a:t>:</a:t>
            </a:r>
          </a:p>
          <a:p>
            <a:pPr lvl="1">
              <a:spcBef>
                <a:spcPts val="0"/>
              </a:spcBef>
              <a:spcAft>
                <a:spcPts val="1200"/>
              </a:spcAft>
              <a:buFont typeface="Wingdings" pitchFamily="2" charset="2"/>
              <a:buChar char="Ø"/>
            </a:pPr>
            <a:r>
              <a:rPr lang="en-IN" dirty="0"/>
              <a:t> microbes in many parts of the body</a:t>
            </a:r>
          </a:p>
          <a:p>
            <a:pPr lvl="1">
              <a:spcBef>
                <a:spcPts val="0"/>
              </a:spcBef>
              <a:spcAft>
                <a:spcPts val="1200"/>
              </a:spcAft>
              <a:buFont typeface="Wingdings" pitchFamily="2" charset="2"/>
              <a:buChar char="Ø"/>
            </a:pPr>
            <a:r>
              <a:rPr lang="en-IN" dirty="0"/>
              <a:t> &gt; 1000 species of bacteria</a:t>
            </a:r>
          </a:p>
          <a:p>
            <a:pPr lvl="1">
              <a:spcBef>
                <a:spcPts val="0"/>
              </a:spcBef>
              <a:spcAft>
                <a:spcPts val="1200"/>
              </a:spcAft>
              <a:buFont typeface="Wingdings" pitchFamily="2" charset="2"/>
              <a:buChar char="Ø"/>
            </a:pPr>
            <a:r>
              <a:rPr lang="en-IN" dirty="0"/>
              <a:t> competes with pathogens for nutrients and space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 2-06"/>
          <p:cNvPicPr>
            <a:picLocks noChangeAspect="1" noChangeArrowheads="1"/>
          </p:cNvPicPr>
          <p:nvPr/>
        </p:nvPicPr>
        <p:blipFill>
          <a:blip r:embed="rId2" cstate="print"/>
          <a:srcRect b="46246"/>
          <a:stretch>
            <a:fillRect/>
          </a:stretch>
        </p:blipFill>
        <p:spPr bwMode="auto">
          <a:xfrm>
            <a:off x="304800" y="2232025"/>
            <a:ext cx="8531225" cy="2568575"/>
          </a:xfrm>
          <a:prstGeom prst="rect">
            <a:avLst/>
          </a:prstGeom>
          <a:noFill/>
          <a:ln w="9525">
            <a:noFill/>
            <a:miter lim="800000"/>
            <a:headEnd/>
            <a:tailEnd/>
          </a:ln>
        </p:spPr>
      </p:pic>
      <p:sp>
        <p:nvSpPr>
          <p:cNvPr id="25604" name="TextBox 5"/>
          <p:cNvSpPr txBox="1">
            <a:spLocks noChangeArrowheads="1"/>
          </p:cNvSpPr>
          <p:nvPr/>
        </p:nvSpPr>
        <p:spPr bwMode="auto">
          <a:xfrm>
            <a:off x="7367552" y="6504932"/>
            <a:ext cx="1776448" cy="338554"/>
          </a:xfrm>
          <a:prstGeom prst="rect">
            <a:avLst/>
          </a:prstGeom>
          <a:noFill/>
          <a:ln w="9525">
            <a:noFill/>
            <a:miter lim="800000"/>
            <a:headEnd/>
            <a:tailEnd/>
          </a:ln>
        </p:spPr>
        <p:txBody>
          <a:bodyPr wrap="none">
            <a:spAutoFit/>
          </a:bodyPr>
          <a:lstStyle/>
          <a:p>
            <a:pPr eaLnBrk="1" hangingPunct="1"/>
            <a:r>
              <a:rPr lang="en-US" altLang="en-US" sz="1600"/>
              <a:t>Janeway 7</a:t>
            </a:r>
            <a:r>
              <a:rPr lang="en-US" altLang="en-US" sz="1600" baseline="30000"/>
              <a:t>th</a:t>
            </a:r>
            <a:r>
              <a:rPr lang="en-US" altLang="en-US" sz="1600"/>
              <a:t> edition</a:t>
            </a:r>
          </a:p>
        </p:txBody>
      </p:sp>
      <p:sp>
        <p:nvSpPr>
          <p:cNvPr id="25605" name="Rectangle 5"/>
          <p:cNvSpPr>
            <a:spLocks noChangeArrowheads="1"/>
          </p:cNvSpPr>
          <p:nvPr/>
        </p:nvSpPr>
        <p:spPr bwMode="auto">
          <a:xfrm>
            <a:off x="838200" y="304800"/>
            <a:ext cx="7239000" cy="1143000"/>
          </a:xfrm>
          <a:prstGeom prst="rect">
            <a:avLst/>
          </a:prstGeom>
          <a:noFill/>
          <a:ln w="9525">
            <a:noFill/>
            <a:miter lim="800000"/>
            <a:headEnd/>
            <a:tailEnd/>
          </a:ln>
        </p:spPr>
        <p:txBody>
          <a:bodyPr anchor="ctr"/>
          <a:lstStyle/>
          <a:p>
            <a:pPr algn="ctr" eaLnBrk="1" hangingPunct="1"/>
            <a:r>
              <a:rPr lang="en-US" altLang="en-US" sz="3200" b="1">
                <a:solidFill>
                  <a:schemeClr val="tx2"/>
                </a:solidFill>
              </a:rPr>
              <a:t>Epithelial Barriers</a:t>
            </a:r>
            <a:r>
              <a:rPr lang="en-US" altLang="en-US" sz="3200">
                <a:solidFill>
                  <a:schemeClr val="tx2"/>
                </a:solidFill>
              </a:rPr>
              <a:t>:</a:t>
            </a:r>
            <a:br>
              <a:rPr lang="en-US" altLang="en-US" sz="3200">
                <a:solidFill>
                  <a:schemeClr val="tx2"/>
                </a:solidFill>
              </a:rPr>
            </a:br>
            <a:r>
              <a:rPr lang="en-US" altLang="en-US" sz="3200">
                <a:solidFill>
                  <a:schemeClr val="tx2"/>
                </a:solidFill>
              </a:rPr>
              <a:t>what happens after a breach?</a:t>
            </a:r>
            <a:br>
              <a:rPr lang="en-US" altLang="en-US" sz="3200">
                <a:solidFill>
                  <a:schemeClr val="tx2"/>
                </a:solidFill>
              </a:rPr>
            </a:br>
            <a:endParaRPr lang="en-US" altLang="en-US" sz="3200">
              <a:solidFill>
                <a:schemeClr val="tx2"/>
              </a:solidFill>
            </a:endParaRPr>
          </a:p>
        </p:txBody>
      </p:sp>
      <p:grpSp>
        <p:nvGrpSpPr>
          <p:cNvPr id="7" name="Group 6"/>
          <p:cNvGrpSpPr/>
          <p:nvPr/>
        </p:nvGrpSpPr>
        <p:grpSpPr>
          <a:xfrm>
            <a:off x="2438400" y="1905000"/>
            <a:ext cx="4267200" cy="2912424"/>
            <a:chOff x="2438400" y="1905000"/>
            <a:chExt cx="4267200" cy="2912424"/>
          </a:xfrm>
        </p:grpSpPr>
        <p:sp>
          <p:nvSpPr>
            <p:cNvPr id="5" name="Rectangle 4"/>
            <p:cNvSpPr/>
            <p:nvPr/>
          </p:nvSpPr>
          <p:spPr>
            <a:xfrm>
              <a:off x="2438400" y="1981199"/>
              <a:ext cx="4267200" cy="2836225"/>
            </a:xfrm>
            <a:prstGeom prst="rect">
              <a:avLst/>
            </a:prstGeom>
            <a:noFill/>
            <a:ln>
              <a:solidFill>
                <a:srgbClr val="008000"/>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p>
          </p:txBody>
        </p:sp>
        <p:sp>
          <p:nvSpPr>
            <p:cNvPr id="6" name="TextBox 5"/>
            <p:cNvSpPr txBox="1"/>
            <p:nvPr/>
          </p:nvSpPr>
          <p:spPr>
            <a:xfrm>
              <a:off x="3621975" y="1905000"/>
              <a:ext cx="1882247" cy="400110"/>
            </a:xfrm>
            <a:prstGeom prst="rect">
              <a:avLst/>
            </a:prstGeom>
            <a:noFill/>
          </p:spPr>
          <p:txBody>
            <a:bodyPr wrap="none" rtlCol="0">
              <a:spAutoFit/>
            </a:bodyPr>
            <a:lstStyle/>
            <a:p>
              <a:r>
                <a:rPr lang="en-US" sz="2000" dirty="0">
                  <a:solidFill>
                    <a:srgbClr val="008000"/>
                  </a:solidFill>
                </a:rPr>
                <a:t>Innate immunity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152400" y="1455003"/>
            <a:ext cx="8839200" cy="830997"/>
          </a:xfrm>
          <a:prstGeom prst="rect">
            <a:avLst/>
          </a:prstGeom>
          <a:noFill/>
          <a:ln w="9525">
            <a:noFill/>
            <a:miter lim="800000"/>
            <a:headEnd/>
            <a:tailEnd/>
          </a:ln>
        </p:spPr>
        <p:txBody>
          <a:bodyPr wrap="square">
            <a:spAutoFit/>
          </a:bodyPr>
          <a:lstStyle/>
          <a:p>
            <a:pPr eaLnBrk="1" hangingPunct="1"/>
            <a:r>
              <a:rPr lang="en-US" altLang="en-US" b="1" dirty="0">
                <a:solidFill>
                  <a:srgbClr val="000099"/>
                </a:solidFill>
              </a:rPr>
              <a:t>Inflammatory response: </a:t>
            </a:r>
            <a:r>
              <a:rPr lang="en-US" altLang="en-US" dirty="0"/>
              <a:t>A fundamental type of response by the body to injury/localize infection is characterized by the classical signs of :</a:t>
            </a:r>
          </a:p>
        </p:txBody>
      </p:sp>
      <p:grpSp>
        <p:nvGrpSpPr>
          <p:cNvPr id="2" name="Group 1"/>
          <p:cNvGrpSpPr>
            <a:grpSpLocks/>
          </p:cNvGrpSpPr>
          <p:nvPr/>
        </p:nvGrpSpPr>
        <p:grpSpPr bwMode="auto">
          <a:xfrm>
            <a:off x="376050" y="2362200"/>
            <a:ext cx="8158350" cy="707886"/>
            <a:chOff x="528450" y="3481431"/>
            <a:chExt cx="8158350" cy="708512"/>
          </a:xfrm>
        </p:grpSpPr>
        <p:sp>
          <p:nvSpPr>
            <p:cNvPr id="24587" name="TextBox 7"/>
            <p:cNvSpPr txBox="1">
              <a:spLocks noChangeArrowheads="1"/>
            </p:cNvSpPr>
            <p:nvPr/>
          </p:nvSpPr>
          <p:spPr bwMode="auto">
            <a:xfrm>
              <a:off x="528450" y="3674577"/>
              <a:ext cx="1857303" cy="400464"/>
            </a:xfrm>
            <a:prstGeom prst="rect">
              <a:avLst/>
            </a:prstGeom>
            <a:noFill/>
            <a:ln w="9525">
              <a:noFill/>
              <a:miter lim="800000"/>
              <a:headEnd/>
              <a:tailEnd/>
            </a:ln>
          </p:spPr>
          <p:txBody>
            <a:bodyPr wrap="none">
              <a:spAutoFit/>
            </a:bodyPr>
            <a:lstStyle/>
            <a:p>
              <a:pPr eaLnBrk="1" hangingPunct="1"/>
              <a:r>
                <a:rPr lang="en-US" altLang="en-US" sz="2000" b="1" dirty="0"/>
                <a:t>1. </a:t>
              </a:r>
              <a:r>
                <a:rPr lang="en-US" altLang="en-US" sz="2000" b="1" dirty="0" err="1"/>
                <a:t>Vasodilation</a:t>
              </a:r>
              <a:r>
                <a:rPr lang="en-US" altLang="en-US" sz="2000" b="1" dirty="0"/>
                <a:t> </a:t>
              </a:r>
            </a:p>
          </p:txBody>
        </p:sp>
        <p:cxnSp>
          <p:nvCxnSpPr>
            <p:cNvPr id="10" name="Straight Arrow Connector 9"/>
            <p:cNvCxnSpPr/>
            <p:nvPr/>
          </p:nvCxnSpPr>
          <p:spPr>
            <a:xfrm>
              <a:off x="2377440" y="3898422"/>
              <a:ext cx="82296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589" name="TextBox 10"/>
            <p:cNvSpPr txBox="1">
              <a:spLocks noChangeArrowheads="1"/>
            </p:cNvSpPr>
            <p:nvPr/>
          </p:nvSpPr>
          <p:spPr bwMode="auto">
            <a:xfrm>
              <a:off x="2971799" y="3481431"/>
              <a:ext cx="2743201" cy="708512"/>
            </a:xfrm>
            <a:prstGeom prst="rect">
              <a:avLst/>
            </a:prstGeom>
            <a:noFill/>
            <a:ln w="9525">
              <a:noFill/>
              <a:miter lim="800000"/>
              <a:headEnd/>
              <a:tailEnd/>
            </a:ln>
          </p:spPr>
          <p:txBody>
            <a:bodyPr wrap="square">
              <a:spAutoFit/>
            </a:bodyPr>
            <a:lstStyle/>
            <a:p>
              <a:pPr algn="ctr" eaLnBrk="1" hangingPunct="1"/>
              <a:r>
                <a:rPr lang="en-US" altLang="en-US" sz="2000" dirty="0"/>
                <a:t>Increase in blood volume in the area</a:t>
              </a:r>
            </a:p>
          </p:txBody>
        </p:sp>
        <p:cxnSp>
          <p:nvCxnSpPr>
            <p:cNvPr id="12" name="Straight Arrow Connector 11"/>
            <p:cNvCxnSpPr/>
            <p:nvPr/>
          </p:nvCxnSpPr>
          <p:spPr>
            <a:xfrm>
              <a:off x="5638800" y="3915264"/>
              <a:ext cx="82296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591" name="TextBox 12"/>
            <p:cNvSpPr txBox="1">
              <a:spLocks noChangeArrowheads="1"/>
            </p:cNvSpPr>
            <p:nvPr/>
          </p:nvSpPr>
          <p:spPr bwMode="auto">
            <a:xfrm>
              <a:off x="6477000" y="3689377"/>
              <a:ext cx="2209800" cy="400464"/>
            </a:xfrm>
            <a:prstGeom prst="rect">
              <a:avLst/>
            </a:prstGeom>
            <a:noFill/>
            <a:ln w="9525">
              <a:noFill/>
              <a:miter lim="800000"/>
              <a:headEnd/>
              <a:tailEnd/>
            </a:ln>
          </p:spPr>
          <p:txBody>
            <a:bodyPr wrap="square">
              <a:spAutoFit/>
            </a:bodyPr>
            <a:lstStyle/>
            <a:p>
              <a:pPr algn="ctr" eaLnBrk="1" hangingPunct="1"/>
              <a:r>
                <a:rPr lang="en-US" altLang="en-US" sz="2000" b="1" dirty="0">
                  <a:solidFill>
                    <a:srgbClr val="C00000"/>
                  </a:solidFill>
                </a:rPr>
                <a:t>Heat and Redness</a:t>
              </a:r>
            </a:p>
          </p:txBody>
        </p:sp>
      </p:grpSp>
      <p:sp>
        <p:nvSpPr>
          <p:cNvPr id="19" name="TextBox 18"/>
          <p:cNvSpPr txBox="1">
            <a:spLocks noChangeArrowheads="1"/>
          </p:cNvSpPr>
          <p:nvPr/>
        </p:nvSpPr>
        <p:spPr bwMode="auto">
          <a:xfrm>
            <a:off x="792163" y="5334000"/>
            <a:ext cx="7666037" cy="830263"/>
          </a:xfrm>
          <a:prstGeom prst="rect">
            <a:avLst/>
          </a:prstGeom>
          <a:noFill/>
          <a:ln w="9525">
            <a:noFill/>
            <a:miter lim="800000"/>
            <a:headEnd/>
            <a:tailEnd/>
          </a:ln>
        </p:spPr>
        <p:txBody>
          <a:bodyPr>
            <a:spAutoFit/>
          </a:bodyPr>
          <a:lstStyle/>
          <a:p>
            <a:pPr eaLnBrk="1" hangingPunct="1"/>
            <a:r>
              <a:rPr lang="en-US" altLang="en-US" dirty="0">
                <a:solidFill>
                  <a:srgbClr val="000099"/>
                </a:solidFill>
              </a:rPr>
              <a:t>Leukocytes enter the tissue from the local blood vessels and halts or clears the potential threat</a:t>
            </a:r>
          </a:p>
        </p:txBody>
      </p:sp>
      <p:sp>
        <p:nvSpPr>
          <p:cNvPr id="24582" name="Rectangle 5"/>
          <p:cNvSpPr>
            <a:spLocks noChangeArrowheads="1"/>
          </p:cNvSpPr>
          <p:nvPr/>
        </p:nvSpPr>
        <p:spPr bwMode="auto">
          <a:xfrm>
            <a:off x="838200" y="304800"/>
            <a:ext cx="7239000" cy="1143000"/>
          </a:xfrm>
          <a:prstGeom prst="rect">
            <a:avLst/>
          </a:prstGeom>
          <a:noFill/>
          <a:ln w="9525">
            <a:noFill/>
            <a:miter lim="800000"/>
            <a:headEnd/>
            <a:tailEnd/>
          </a:ln>
        </p:spPr>
        <p:txBody>
          <a:bodyPr anchor="ctr"/>
          <a:lstStyle/>
          <a:p>
            <a:pPr algn="ctr" eaLnBrk="1" hangingPunct="1"/>
            <a:r>
              <a:rPr lang="en-US" altLang="en-US" sz="3200" b="1" dirty="0">
                <a:solidFill>
                  <a:schemeClr val="tx2"/>
                </a:solidFill>
              </a:rPr>
              <a:t>Epithelial Barriers</a:t>
            </a:r>
            <a:r>
              <a:rPr lang="en-US" altLang="en-US" sz="3200" dirty="0">
                <a:solidFill>
                  <a:schemeClr val="tx2"/>
                </a:solidFill>
              </a:rPr>
              <a:t>:</a:t>
            </a:r>
            <a:br>
              <a:rPr lang="en-US" altLang="en-US" sz="3200" dirty="0">
                <a:solidFill>
                  <a:schemeClr val="tx2"/>
                </a:solidFill>
              </a:rPr>
            </a:br>
            <a:r>
              <a:rPr lang="en-US" altLang="en-US" sz="3200" dirty="0">
                <a:solidFill>
                  <a:schemeClr val="tx2"/>
                </a:solidFill>
              </a:rPr>
              <a:t>what happens after a breach?</a:t>
            </a:r>
            <a:br>
              <a:rPr lang="en-US" altLang="en-US" sz="3200" dirty="0">
                <a:solidFill>
                  <a:schemeClr val="tx2"/>
                </a:solidFill>
              </a:rPr>
            </a:br>
            <a:endParaRPr lang="en-US" altLang="en-US" sz="3200" dirty="0">
              <a:solidFill>
                <a:schemeClr val="tx2"/>
              </a:solidFill>
            </a:endParaRPr>
          </a:p>
        </p:txBody>
      </p:sp>
      <p:sp>
        <p:nvSpPr>
          <p:cNvPr id="24583" name="TextBox 14"/>
          <p:cNvSpPr txBox="1">
            <a:spLocks noChangeArrowheads="1"/>
          </p:cNvSpPr>
          <p:nvPr/>
        </p:nvSpPr>
        <p:spPr bwMode="auto">
          <a:xfrm>
            <a:off x="1524000" y="4567237"/>
            <a:ext cx="6057900" cy="461963"/>
          </a:xfrm>
          <a:prstGeom prst="rect">
            <a:avLst/>
          </a:prstGeom>
          <a:noFill/>
          <a:ln w="9525">
            <a:noFill/>
            <a:miter lim="800000"/>
            <a:headEnd/>
            <a:tailEnd/>
          </a:ln>
        </p:spPr>
        <p:txBody>
          <a:bodyPr wrap="none">
            <a:spAutoFit/>
          </a:bodyPr>
          <a:lstStyle/>
          <a:p>
            <a:r>
              <a:rPr lang="en-US" altLang="en-US" b="1" dirty="0"/>
              <a:t>Inflammation: </a:t>
            </a:r>
            <a:r>
              <a:rPr lang="en-US" altLang="en-US" b="1" dirty="0">
                <a:solidFill>
                  <a:srgbClr val="FF0000"/>
                </a:solidFill>
              </a:rPr>
              <a:t>Heat, Redness, Swelling, Pain</a:t>
            </a:r>
          </a:p>
        </p:txBody>
      </p:sp>
      <p:grpSp>
        <p:nvGrpSpPr>
          <p:cNvPr id="20" name="Group 19"/>
          <p:cNvGrpSpPr/>
          <p:nvPr/>
        </p:nvGrpSpPr>
        <p:grpSpPr>
          <a:xfrm>
            <a:off x="381001" y="3251537"/>
            <a:ext cx="7756172" cy="1015663"/>
            <a:chOff x="533401" y="3528950"/>
            <a:chExt cx="7756172" cy="1015663"/>
          </a:xfrm>
        </p:grpSpPr>
        <p:sp>
          <p:nvSpPr>
            <p:cNvPr id="24584" name="TextBox 15"/>
            <p:cNvSpPr txBox="1">
              <a:spLocks noChangeArrowheads="1"/>
            </p:cNvSpPr>
            <p:nvPr/>
          </p:nvSpPr>
          <p:spPr bwMode="auto">
            <a:xfrm>
              <a:off x="533401" y="3528950"/>
              <a:ext cx="1752599" cy="1015663"/>
            </a:xfrm>
            <a:prstGeom prst="rect">
              <a:avLst/>
            </a:prstGeom>
            <a:noFill/>
            <a:ln w="9525">
              <a:noFill/>
              <a:miter lim="800000"/>
              <a:headEnd/>
              <a:tailEnd/>
            </a:ln>
          </p:spPr>
          <p:txBody>
            <a:bodyPr wrap="square">
              <a:spAutoFit/>
            </a:bodyPr>
            <a:lstStyle/>
            <a:p>
              <a:pPr eaLnBrk="1" hangingPunct="1"/>
              <a:r>
                <a:rPr lang="en-US" altLang="en-US" sz="2000" b="1" dirty="0"/>
                <a:t>2. Vascular permeability increases</a:t>
              </a:r>
            </a:p>
          </p:txBody>
        </p:sp>
        <p:cxnSp>
          <p:nvCxnSpPr>
            <p:cNvPr id="17" name="Straight Arrow Connector 16"/>
            <p:cNvCxnSpPr/>
            <p:nvPr/>
          </p:nvCxnSpPr>
          <p:spPr bwMode="auto">
            <a:xfrm>
              <a:off x="2301240" y="4038600"/>
              <a:ext cx="82296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586" name="TextBox 17"/>
            <p:cNvSpPr txBox="1">
              <a:spLocks noChangeArrowheads="1"/>
            </p:cNvSpPr>
            <p:nvPr/>
          </p:nvSpPr>
          <p:spPr bwMode="auto">
            <a:xfrm>
              <a:off x="3173701" y="3687964"/>
              <a:ext cx="2388899" cy="707886"/>
            </a:xfrm>
            <a:prstGeom prst="rect">
              <a:avLst/>
            </a:prstGeom>
            <a:noFill/>
            <a:ln w="9525">
              <a:noFill/>
              <a:miter lim="800000"/>
              <a:headEnd/>
              <a:tailEnd/>
            </a:ln>
          </p:spPr>
          <p:txBody>
            <a:bodyPr wrap="square">
              <a:spAutoFit/>
            </a:bodyPr>
            <a:lstStyle/>
            <a:p>
              <a:pPr algn="ctr" eaLnBrk="1" hangingPunct="1"/>
              <a:r>
                <a:rPr lang="en-US" altLang="en-US" sz="2000" dirty="0"/>
                <a:t>Leakage of fluid from blood vessel</a:t>
              </a:r>
            </a:p>
          </p:txBody>
        </p:sp>
        <p:sp>
          <p:nvSpPr>
            <p:cNvPr id="16" name="Rectangle 15"/>
            <p:cNvSpPr/>
            <p:nvPr/>
          </p:nvSpPr>
          <p:spPr>
            <a:xfrm>
              <a:off x="6553200" y="3798125"/>
              <a:ext cx="1736373" cy="400110"/>
            </a:xfrm>
            <a:prstGeom prst="rect">
              <a:avLst/>
            </a:prstGeom>
          </p:spPr>
          <p:txBody>
            <a:bodyPr wrap="none">
              <a:spAutoFit/>
            </a:bodyPr>
            <a:lstStyle/>
            <a:p>
              <a:r>
                <a:rPr lang="en-US" altLang="en-US" sz="2000" b="1" dirty="0">
                  <a:solidFill>
                    <a:srgbClr val="C00000"/>
                  </a:solidFill>
                </a:rPr>
                <a:t>Swelling, Pain</a:t>
              </a:r>
              <a:endParaRPr lang="en-US" sz="2000" dirty="0">
                <a:solidFill>
                  <a:srgbClr val="C00000"/>
                </a:solidFill>
              </a:endParaRPr>
            </a:p>
          </p:txBody>
        </p:sp>
        <p:cxnSp>
          <p:nvCxnSpPr>
            <p:cNvPr id="18" name="Straight Arrow Connector 17"/>
            <p:cNvCxnSpPr/>
            <p:nvPr/>
          </p:nvCxnSpPr>
          <p:spPr bwMode="auto">
            <a:xfrm>
              <a:off x="5638800" y="4038600"/>
              <a:ext cx="82296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
        <p:nvSpPr>
          <p:cNvPr id="21" name="Rounded Rectangle 20"/>
          <p:cNvSpPr/>
          <p:nvPr/>
        </p:nvSpPr>
        <p:spPr>
          <a:xfrm>
            <a:off x="152400" y="1371600"/>
            <a:ext cx="8839200" cy="3048000"/>
          </a:xfrm>
          <a:prstGeom prst="roundRect">
            <a:avLst>
              <a:gd name="adj" fmla="val 7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685800" y="304800"/>
            <a:ext cx="7772400" cy="1470025"/>
          </a:xfrm>
          <a:prstGeom prst="rect">
            <a:avLst/>
          </a:prstGeom>
          <a:noFill/>
          <a:ln w="9525">
            <a:noFill/>
            <a:miter lim="800000"/>
            <a:headEnd/>
            <a:tailEnd/>
          </a:ln>
        </p:spPr>
        <p:txBody>
          <a:bodyPr anchor="ctr"/>
          <a:lstStyle/>
          <a:p>
            <a:pPr algn="ctr" eaLnBrk="1" hangingPunct="1"/>
            <a:r>
              <a:rPr lang="en-US" altLang="en-US" sz="4000" dirty="0">
                <a:solidFill>
                  <a:schemeClr val="tx2"/>
                </a:solidFill>
              </a:rPr>
              <a:t>Components and Mechanisms of the </a:t>
            </a:r>
            <a:r>
              <a:rPr lang="en-US" altLang="en-US" sz="4000" b="1" dirty="0">
                <a:solidFill>
                  <a:schemeClr val="tx2"/>
                </a:solidFill>
              </a:rPr>
              <a:t>Adaptive Immune Response</a:t>
            </a:r>
          </a:p>
        </p:txBody>
      </p:sp>
      <p:pic>
        <p:nvPicPr>
          <p:cNvPr id="28675" name="Picture 5" descr="Image of Immune Cell Communication"/>
          <p:cNvPicPr>
            <a:picLocks noChangeAspect="1" noChangeArrowheads="1"/>
          </p:cNvPicPr>
          <p:nvPr/>
        </p:nvPicPr>
        <p:blipFill>
          <a:blip r:embed="rId3" cstate="print"/>
          <a:srcRect/>
          <a:stretch>
            <a:fillRect/>
          </a:stretch>
        </p:blipFill>
        <p:spPr bwMode="auto">
          <a:xfrm>
            <a:off x="1543050" y="1943100"/>
            <a:ext cx="6000750" cy="4000500"/>
          </a:xfrm>
          <a:prstGeom prst="rect">
            <a:avLst/>
          </a:prstGeom>
          <a:noFill/>
          <a:ln w="9525">
            <a:noFill/>
            <a:miter lim="800000"/>
            <a:headEnd/>
            <a:tailEnd/>
          </a:ln>
        </p:spPr>
      </p:pic>
      <p:sp>
        <p:nvSpPr>
          <p:cNvPr id="28676" name="Rectangle 2"/>
          <p:cNvSpPr>
            <a:spLocks noChangeArrowheads="1"/>
          </p:cNvSpPr>
          <p:nvPr/>
        </p:nvSpPr>
        <p:spPr bwMode="auto">
          <a:xfrm>
            <a:off x="1435925" y="5941905"/>
            <a:ext cx="6324600" cy="523220"/>
          </a:xfrm>
          <a:prstGeom prst="rect">
            <a:avLst/>
          </a:prstGeom>
          <a:noFill/>
          <a:ln w="9525">
            <a:noFill/>
            <a:miter lim="800000"/>
            <a:headEnd/>
            <a:tailEnd/>
          </a:ln>
        </p:spPr>
        <p:txBody>
          <a:bodyPr wrap="square">
            <a:spAutoFit/>
          </a:bodyPr>
          <a:lstStyle/>
          <a:p>
            <a:pPr eaLnBrk="1" hangingPunct="1"/>
            <a:r>
              <a:rPr lang="en-US" altLang="en-US" sz="1400" i="1" dirty="0"/>
              <a:t>An image of immune cell communication, showing </a:t>
            </a:r>
            <a:r>
              <a:rPr lang="en-US" altLang="en-US" sz="1400" i="1" dirty="0" err="1"/>
              <a:t>dendritic</a:t>
            </a:r>
            <a:r>
              <a:rPr lang="en-US" altLang="en-US" sz="1400" i="1" dirty="0"/>
              <a:t> cells interacting with T cells, taken using an FEI microscope, magnification 16,000x. (Rita </a:t>
            </a:r>
            <a:r>
              <a:rPr lang="en-US" altLang="en-US" sz="1400" i="1" dirty="0" err="1"/>
              <a:t>Serda</a:t>
            </a:r>
            <a:r>
              <a:rPr lang="en-US" altLang="en-US" sz="1400" i="1" dirty="0"/>
              <a:t>/FEI Image)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76200" y="533400"/>
            <a:ext cx="8801100" cy="762000"/>
          </a:xfrm>
          <a:prstGeom prst="rect">
            <a:avLst/>
          </a:prstGeom>
          <a:noFill/>
          <a:ln>
            <a:noFill/>
          </a:ln>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r>
              <a:rPr lang="en-US" altLang="en-US" b="1" dirty="0">
                <a:solidFill>
                  <a:schemeClr val="tx2"/>
                </a:solidFill>
                <a:latin typeface="+mj-lt"/>
              </a:rPr>
              <a:t>Adaptive Immunity: Our most powerful defense</a:t>
            </a:r>
          </a:p>
        </p:txBody>
      </p:sp>
      <p:sp>
        <p:nvSpPr>
          <p:cNvPr id="26628" name="TextBox 3"/>
          <p:cNvSpPr txBox="1">
            <a:spLocks noChangeArrowheads="1"/>
          </p:cNvSpPr>
          <p:nvPr/>
        </p:nvSpPr>
        <p:spPr bwMode="auto">
          <a:xfrm>
            <a:off x="216725" y="1801267"/>
            <a:ext cx="8686800" cy="3616375"/>
          </a:xfrm>
          <a:prstGeom prst="rect">
            <a:avLst/>
          </a:prstGeom>
          <a:noFill/>
          <a:ln w="9525">
            <a:noFill/>
            <a:miter lim="800000"/>
            <a:headEnd/>
            <a:tailEnd/>
          </a:ln>
        </p:spPr>
        <p:txBody>
          <a:bodyPr wrap="square">
            <a:spAutoFit/>
          </a:bodyPr>
          <a:lstStyle/>
          <a:p>
            <a:pPr>
              <a:spcBef>
                <a:spcPts val="1200"/>
              </a:spcBef>
              <a:spcAft>
                <a:spcPts val="600"/>
              </a:spcAft>
              <a:buFont typeface="Wingdings" pitchFamily="2" charset="2"/>
              <a:buChar char="§"/>
            </a:pPr>
            <a:r>
              <a:rPr lang="en-US" altLang="en-US" sz="2200" dirty="0"/>
              <a:t> More </a:t>
            </a:r>
            <a:r>
              <a:rPr lang="en-US" altLang="en-US" sz="2200" b="1" dirty="0">
                <a:solidFill>
                  <a:srgbClr val="C00000"/>
                </a:solidFill>
              </a:rPr>
              <a:t>tuned</a:t>
            </a:r>
            <a:r>
              <a:rPr lang="en-US" altLang="en-US" sz="2200" dirty="0">
                <a:solidFill>
                  <a:srgbClr val="C00000"/>
                </a:solidFill>
              </a:rPr>
              <a:t> </a:t>
            </a:r>
            <a:r>
              <a:rPr lang="en-US" altLang="en-US" sz="2200" dirty="0"/>
              <a:t>to subtle molecular differences</a:t>
            </a:r>
          </a:p>
          <a:p>
            <a:pPr>
              <a:spcBef>
                <a:spcPts val="1200"/>
              </a:spcBef>
              <a:spcAft>
                <a:spcPts val="600"/>
              </a:spcAft>
              <a:buFont typeface="Wingdings" pitchFamily="2" charset="2"/>
              <a:buChar char="§"/>
            </a:pPr>
            <a:r>
              <a:rPr lang="en-US" altLang="en-US" sz="2200" dirty="0"/>
              <a:t> Takes more </a:t>
            </a:r>
            <a:r>
              <a:rPr lang="en-US" altLang="en-US" sz="2200" b="1" dirty="0">
                <a:solidFill>
                  <a:srgbClr val="000099"/>
                </a:solidFill>
              </a:rPr>
              <a:t>time</a:t>
            </a:r>
            <a:r>
              <a:rPr lang="en-US" altLang="en-US" sz="2200" dirty="0"/>
              <a:t> to develop; antigen specific</a:t>
            </a:r>
          </a:p>
          <a:p>
            <a:pPr>
              <a:spcBef>
                <a:spcPts val="1200"/>
              </a:spcBef>
              <a:spcAft>
                <a:spcPts val="600"/>
              </a:spcAft>
              <a:buFont typeface="Wingdings" pitchFamily="2" charset="2"/>
              <a:buChar char="§"/>
            </a:pPr>
            <a:r>
              <a:rPr lang="en-US" altLang="en-US" sz="2200" dirty="0"/>
              <a:t> Gradual resolution of infection is outcome; depends on </a:t>
            </a:r>
            <a:r>
              <a:rPr lang="en-US" altLang="en-US" sz="2200" b="1" dirty="0">
                <a:solidFill>
                  <a:srgbClr val="C709C7"/>
                </a:solidFill>
              </a:rPr>
              <a:t>B and T cells</a:t>
            </a:r>
          </a:p>
          <a:p>
            <a:pPr>
              <a:spcBef>
                <a:spcPts val="1200"/>
              </a:spcBef>
              <a:spcAft>
                <a:spcPts val="600"/>
              </a:spcAft>
              <a:buFont typeface="Wingdings" pitchFamily="2" charset="2"/>
              <a:buChar char="§"/>
            </a:pPr>
            <a:r>
              <a:rPr lang="en-US" altLang="en-US" sz="2200" dirty="0"/>
              <a:t> Able to better </a:t>
            </a:r>
            <a:r>
              <a:rPr lang="en-US" altLang="en-US" sz="2200" b="1" dirty="0">
                <a:solidFill>
                  <a:srgbClr val="04760F"/>
                </a:solidFill>
              </a:rPr>
              <a:t>recognize</a:t>
            </a:r>
            <a:r>
              <a:rPr lang="en-US" altLang="en-US" sz="2200" dirty="0">
                <a:solidFill>
                  <a:srgbClr val="04760F"/>
                </a:solidFill>
              </a:rPr>
              <a:t>, </a:t>
            </a:r>
            <a:r>
              <a:rPr lang="en-US" altLang="en-US" sz="2200" b="1" dirty="0">
                <a:solidFill>
                  <a:srgbClr val="04760F"/>
                </a:solidFill>
              </a:rPr>
              <a:t>eliminate</a:t>
            </a:r>
            <a:r>
              <a:rPr lang="en-US" altLang="en-US" sz="2200" dirty="0">
                <a:solidFill>
                  <a:srgbClr val="04760F"/>
                </a:solidFill>
              </a:rPr>
              <a:t>, &amp; </a:t>
            </a:r>
            <a:r>
              <a:rPr lang="en-US" altLang="en-US" sz="2200" b="1" dirty="0">
                <a:solidFill>
                  <a:srgbClr val="04760F"/>
                </a:solidFill>
              </a:rPr>
              <a:t>remember</a:t>
            </a:r>
            <a:r>
              <a:rPr lang="en-US" altLang="en-US" sz="2200" dirty="0">
                <a:solidFill>
                  <a:srgbClr val="04760F"/>
                </a:solidFill>
              </a:rPr>
              <a:t> </a:t>
            </a:r>
            <a:r>
              <a:rPr lang="en-US" altLang="en-US" sz="2200" dirty="0"/>
              <a:t>the invading pathogen</a:t>
            </a:r>
          </a:p>
          <a:p>
            <a:pPr>
              <a:spcBef>
                <a:spcPts val="1200"/>
              </a:spcBef>
              <a:spcAft>
                <a:spcPts val="600"/>
              </a:spcAft>
              <a:buFont typeface="Wingdings" pitchFamily="2" charset="2"/>
              <a:buChar char="§"/>
            </a:pPr>
            <a:r>
              <a:rPr lang="en-US" altLang="en-US" sz="2200" dirty="0"/>
              <a:t> Development is </a:t>
            </a:r>
            <a:r>
              <a:rPr lang="en-US" altLang="en-US" sz="2200" dirty="0">
                <a:solidFill>
                  <a:srgbClr val="00B0F0"/>
                </a:solidFill>
              </a:rPr>
              <a:t>dependent upon earlier innate pathways</a:t>
            </a:r>
          </a:p>
          <a:p>
            <a:pPr>
              <a:spcBef>
                <a:spcPts val="1200"/>
              </a:spcBef>
              <a:spcAft>
                <a:spcPts val="600"/>
              </a:spcAft>
              <a:buFont typeface="Wingdings" pitchFamily="2" charset="2"/>
              <a:buChar char="§"/>
            </a:pPr>
            <a:r>
              <a:rPr lang="en-US" altLang="en-US" sz="2200" dirty="0"/>
              <a:t> Adaptive immunity provides a second &amp; </a:t>
            </a:r>
            <a:r>
              <a:rPr lang="en-US" altLang="en-US" sz="2200" b="1" dirty="0">
                <a:solidFill>
                  <a:srgbClr val="FF6600"/>
                </a:solidFill>
              </a:rPr>
              <a:t>more comprehensive </a:t>
            </a:r>
            <a:r>
              <a:rPr lang="en-US" altLang="en-US" sz="2200" dirty="0"/>
              <a:t>line of defense based on the struggles of innate immunity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3"/>
          <p:cNvSpPr txBox="1">
            <a:spLocks noChangeArrowheads="1"/>
          </p:cNvSpPr>
          <p:nvPr/>
        </p:nvSpPr>
        <p:spPr bwMode="auto">
          <a:xfrm>
            <a:off x="609600" y="1068388"/>
            <a:ext cx="3886200" cy="1800493"/>
          </a:xfrm>
          <a:prstGeom prst="rect">
            <a:avLst/>
          </a:prstGeom>
          <a:noFill/>
          <a:ln w="9525">
            <a:noFill/>
            <a:miter lim="800000"/>
            <a:headEnd/>
            <a:tailEnd/>
          </a:ln>
        </p:spPr>
        <p:txBody>
          <a:bodyPr wrap="square">
            <a:spAutoFit/>
          </a:bodyPr>
          <a:lstStyle/>
          <a:p>
            <a:pPr eaLnBrk="1" hangingPunct="1">
              <a:spcAft>
                <a:spcPts val="600"/>
              </a:spcAft>
            </a:pPr>
            <a:r>
              <a:rPr lang="en-US" altLang="en-US" b="1" u="sng" dirty="0">
                <a:solidFill>
                  <a:srgbClr val="C00000"/>
                </a:solidFill>
              </a:rPr>
              <a:t>Cellular immunity</a:t>
            </a:r>
            <a:r>
              <a:rPr lang="en-US" altLang="en-US" b="1" dirty="0">
                <a:solidFill>
                  <a:srgbClr val="C00000"/>
                </a:solidFill>
              </a:rPr>
              <a:t>:</a:t>
            </a:r>
          </a:p>
          <a:p>
            <a:pPr indent="-342900" eaLnBrk="1" hangingPunct="1">
              <a:spcAft>
                <a:spcPts val="600"/>
              </a:spcAft>
              <a:buFont typeface="Wingdings" panose="05000000000000000000" pitchFamily="2" charset="2"/>
              <a:buChar char="v"/>
            </a:pPr>
            <a:r>
              <a:rPr lang="en-US" altLang="en-US" b="1" dirty="0">
                <a:solidFill>
                  <a:srgbClr val="C00000"/>
                </a:solidFill>
              </a:rPr>
              <a:t>Mediated by cells</a:t>
            </a:r>
            <a:endParaRPr lang="en-US" altLang="en-US" dirty="0">
              <a:solidFill>
                <a:srgbClr val="C00000"/>
              </a:solidFill>
            </a:endParaRPr>
          </a:p>
          <a:p>
            <a:pPr lvl="1" eaLnBrk="1" hangingPunct="1">
              <a:spcAft>
                <a:spcPts val="600"/>
              </a:spcAft>
              <a:buFont typeface="Wingdings" pitchFamily="2" charset="2"/>
              <a:buChar char="Ø"/>
            </a:pPr>
            <a:r>
              <a:rPr lang="en-US" altLang="en-US" b="1" dirty="0">
                <a:solidFill>
                  <a:srgbClr val="C00000"/>
                </a:solidFill>
              </a:rPr>
              <a:t> T cells</a:t>
            </a:r>
          </a:p>
          <a:p>
            <a:pPr lvl="1" eaLnBrk="1" hangingPunct="1">
              <a:spcAft>
                <a:spcPts val="600"/>
              </a:spcAft>
              <a:buFont typeface="Wingdings" pitchFamily="2" charset="2"/>
              <a:buChar char="Ø"/>
            </a:pPr>
            <a:r>
              <a:rPr lang="en-US" altLang="en-US" b="1" dirty="0">
                <a:solidFill>
                  <a:srgbClr val="C00000"/>
                </a:solidFill>
              </a:rPr>
              <a:t> B </a:t>
            </a:r>
            <a:r>
              <a:rPr lang="en-US" altLang="en-US" b="1" dirty="0" smtClean="0">
                <a:solidFill>
                  <a:srgbClr val="C00000"/>
                </a:solidFill>
              </a:rPr>
              <a:t>cells</a:t>
            </a:r>
            <a:endParaRPr lang="en-US" altLang="en-US" b="1" dirty="0">
              <a:solidFill>
                <a:srgbClr val="C00000"/>
              </a:solidFill>
            </a:endParaRPr>
          </a:p>
        </p:txBody>
      </p:sp>
      <p:sp>
        <p:nvSpPr>
          <p:cNvPr id="28675" name="TextBox 5"/>
          <p:cNvSpPr txBox="1">
            <a:spLocks noChangeArrowheads="1"/>
          </p:cNvSpPr>
          <p:nvPr/>
        </p:nvSpPr>
        <p:spPr bwMode="auto">
          <a:xfrm>
            <a:off x="4454574" y="1068388"/>
            <a:ext cx="4648200" cy="172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spcAft>
                <a:spcPts val="600"/>
              </a:spcAft>
              <a:buFontTx/>
              <a:buNone/>
              <a:defRPr/>
            </a:pPr>
            <a:r>
              <a:rPr lang="en-US" altLang="en-US" sz="2400" b="1" u="sng" dirty="0">
                <a:solidFill>
                  <a:srgbClr val="0000CC"/>
                </a:solidFill>
              </a:rPr>
              <a:t>Humoral immunity</a:t>
            </a:r>
            <a:r>
              <a:rPr lang="en-US" altLang="en-US" sz="2400" b="1" dirty="0">
                <a:solidFill>
                  <a:srgbClr val="0000CC"/>
                </a:solidFill>
              </a:rPr>
              <a:t>:</a:t>
            </a:r>
          </a:p>
          <a:p>
            <a:pPr marL="342900" indent="-342900" eaLnBrk="1" hangingPunct="1">
              <a:spcBef>
                <a:spcPct val="0"/>
              </a:spcBef>
              <a:spcAft>
                <a:spcPts val="600"/>
              </a:spcAft>
              <a:buFont typeface="Wingdings" panose="05000000000000000000" pitchFamily="2" charset="2"/>
              <a:buChar char="v"/>
              <a:defRPr/>
            </a:pPr>
            <a:r>
              <a:rPr lang="en-US" altLang="en-US" sz="2400" b="1" dirty="0">
                <a:solidFill>
                  <a:srgbClr val="0000CC"/>
                </a:solidFill>
              </a:rPr>
              <a:t>Involves substances in humor (body fluid, i.e., blood, lymph)</a:t>
            </a:r>
          </a:p>
          <a:p>
            <a:pPr marL="342900" indent="-342900" eaLnBrk="1" hangingPunct="1">
              <a:spcBef>
                <a:spcPct val="0"/>
              </a:spcBef>
              <a:spcAft>
                <a:spcPts val="600"/>
              </a:spcAft>
              <a:buFont typeface="Wingdings" panose="05000000000000000000" pitchFamily="2" charset="2"/>
              <a:buChar char="v"/>
              <a:defRPr/>
            </a:pPr>
            <a:r>
              <a:rPr lang="en-US" altLang="en-US" sz="2400" b="1" dirty="0">
                <a:solidFill>
                  <a:srgbClr val="0000CC"/>
                </a:solidFill>
              </a:rPr>
              <a:t>Mediated by </a:t>
            </a:r>
            <a:r>
              <a:rPr lang="en-US" altLang="en-US" sz="2400" b="1">
                <a:solidFill>
                  <a:srgbClr val="0000CC"/>
                </a:solidFill>
              </a:rPr>
              <a:t>antibodies </a:t>
            </a:r>
            <a:r>
              <a:rPr lang="en-US" altLang="en-US" sz="2400" b="1" smtClean="0">
                <a:solidFill>
                  <a:srgbClr val="0000CC"/>
                </a:solidFill>
              </a:rPr>
              <a:t>etc</a:t>
            </a:r>
            <a:endParaRPr lang="en-US" altLang="en-US" sz="2400" b="1" dirty="0">
              <a:solidFill>
                <a:srgbClr val="0000CC"/>
              </a:solidFill>
            </a:endParaRPr>
          </a:p>
        </p:txBody>
      </p:sp>
      <p:sp>
        <p:nvSpPr>
          <p:cNvPr id="20484" name="TextBox 6"/>
          <p:cNvSpPr txBox="1">
            <a:spLocks noChangeArrowheads="1"/>
          </p:cNvSpPr>
          <p:nvPr/>
        </p:nvSpPr>
        <p:spPr bwMode="auto">
          <a:xfrm>
            <a:off x="76200" y="3733800"/>
            <a:ext cx="9026574" cy="2923877"/>
          </a:xfrm>
          <a:prstGeom prst="rect">
            <a:avLst/>
          </a:prstGeom>
          <a:noFill/>
          <a:ln w="9525">
            <a:noFill/>
            <a:miter lim="800000"/>
            <a:headEnd/>
            <a:tailEnd/>
          </a:ln>
        </p:spPr>
        <p:txBody>
          <a:bodyPr wrap="none">
            <a:spAutoFit/>
          </a:bodyPr>
          <a:lstStyle/>
          <a:p>
            <a:pPr eaLnBrk="1" hangingPunct="1">
              <a:spcAft>
                <a:spcPts val="600"/>
              </a:spcAft>
            </a:pPr>
            <a:r>
              <a:rPr lang="en-US" altLang="en-US" sz="2200" b="1" u="sng" dirty="0"/>
              <a:t>Nobel Prizes:</a:t>
            </a:r>
          </a:p>
          <a:p>
            <a:pPr eaLnBrk="1" hangingPunct="1">
              <a:spcAft>
                <a:spcPts val="600"/>
              </a:spcAft>
            </a:pPr>
            <a:r>
              <a:rPr lang="en-US" altLang="en-US" sz="2200" b="1" dirty="0"/>
              <a:t>2011- Discovery of DC and its role in adaptive immunity</a:t>
            </a:r>
          </a:p>
          <a:p>
            <a:pPr eaLnBrk="1" hangingPunct="1">
              <a:spcAft>
                <a:spcPts val="600"/>
              </a:spcAft>
            </a:pPr>
            <a:r>
              <a:rPr lang="en-US" altLang="en-US" sz="2200" b="1" dirty="0"/>
              <a:t>1996- Role of MHC (APC)-TCR (T cell) interaction in adaptive immunity</a:t>
            </a:r>
          </a:p>
          <a:p>
            <a:pPr eaLnBrk="1" hangingPunct="1">
              <a:spcAft>
                <a:spcPts val="600"/>
              </a:spcAft>
            </a:pPr>
            <a:r>
              <a:rPr lang="en-US" altLang="en-US" sz="2200" b="1" dirty="0"/>
              <a:t>1987- Genetic basis of diversity of antibodies </a:t>
            </a:r>
            <a:r>
              <a:rPr lang="en-US" altLang="en-US" sz="2200" b="1" dirty="0" err="1" smtClean="0"/>
              <a:t>i.e</a:t>
            </a:r>
            <a:r>
              <a:rPr lang="en-US" altLang="en-US" sz="2200" b="1" dirty="0" smtClean="0"/>
              <a:t> </a:t>
            </a:r>
            <a:r>
              <a:rPr lang="en-US" altLang="en-US" sz="2200" b="1" dirty="0"/>
              <a:t>produced from B cells</a:t>
            </a:r>
          </a:p>
          <a:p>
            <a:pPr eaLnBrk="1" hangingPunct="1">
              <a:spcAft>
                <a:spcPts val="600"/>
              </a:spcAft>
            </a:pPr>
            <a:r>
              <a:rPr lang="en-US" altLang="en-US" sz="2200" b="1" dirty="0"/>
              <a:t>1984- Production of monoclonal antibodies</a:t>
            </a:r>
          </a:p>
          <a:p>
            <a:pPr eaLnBrk="1" hangingPunct="1">
              <a:spcAft>
                <a:spcPts val="600"/>
              </a:spcAft>
            </a:pPr>
            <a:r>
              <a:rPr lang="en-US" altLang="en-US" sz="2200" b="1" dirty="0"/>
              <a:t>1980- Discovery of MHC</a:t>
            </a:r>
          </a:p>
          <a:p>
            <a:pPr eaLnBrk="1" hangingPunct="1">
              <a:spcAft>
                <a:spcPts val="600"/>
              </a:spcAft>
            </a:pPr>
            <a:r>
              <a:rPr lang="en-US" altLang="en-US" sz="2200" b="1" dirty="0"/>
              <a:t>1972- Chemical structure of Antibody</a:t>
            </a:r>
          </a:p>
        </p:txBody>
      </p:sp>
      <p:sp>
        <p:nvSpPr>
          <p:cNvPr id="29701" name="TextBox 7"/>
          <p:cNvSpPr txBox="1">
            <a:spLocks noChangeArrowheads="1"/>
          </p:cNvSpPr>
          <p:nvPr/>
        </p:nvSpPr>
        <p:spPr bwMode="auto">
          <a:xfrm>
            <a:off x="685800" y="254000"/>
            <a:ext cx="7843838" cy="584200"/>
          </a:xfrm>
          <a:prstGeom prst="rect">
            <a:avLst/>
          </a:prstGeom>
          <a:noFill/>
          <a:ln w="9525">
            <a:noFill/>
            <a:miter lim="800000"/>
            <a:headEnd/>
            <a:tailEnd/>
          </a:ln>
        </p:spPr>
        <p:txBody>
          <a:bodyPr wrap="none">
            <a:spAutoFit/>
          </a:bodyPr>
          <a:lstStyle/>
          <a:p>
            <a:pPr eaLnBrk="1" hangingPunct="1"/>
            <a:r>
              <a:rPr lang="en-US" altLang="en-US" sz="3200" b="1" dirty="0"/>
              <a:t>Components of Adaptive Immune Response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136525" y="801688"/>
            <a:ext cx="3171825" cy="461962"/>
          </a:xfrm>
          <a:prstGeom prst="rect">
            <a:avLst/>
          </a:prstGeom>
          <a:noFill/>
          <a:ln w="9525">
            <a:noFill/>
            <a:miter lim="800000"/>
            <a:headEnd/>
            <a:tailEnd/>
          </a:ln>
        </p:spPr>
        <p:txBody>
          <a:bodyPr>
            <a:spAutoFit/>
          </a:bodyPr>
          <a:lstStyle/>
          <a:p>
            <a:pPr eaLnBrk="1" hangingPunct="1"/>
            <a:r>
              <a:rPr lang="en-US" altLang="en-US" b="1" dirty="0"/>
              <a:t>Dendritic cells (MHC)</a:t>
            </a:r>
          </a:p>
        </p:txBody>
      </p:sp>
      <p:sp>
        <p:nvSpPr>
          <p:cNvPr id="21507" name="Text Box 7"/>
          <p:cNvSpPr txBox="1">
            <a:spLocks noChangeArrowheads="1"/>
          </p:cNvSpPr>
          <p:nvPr/>
        </p:nvSpPr>
        <p:spPr bwMode="auto">
          <a:xfrm>
            <a:off x="4783138" y="838200"/>
            <a:ext cx="3603625" cy="461963"/>
          </a:xfrm>
          <a:prstGeom prst="rect">
            <a:avLst/>
          </a:prstGeom>
          <a:noFill/>
          <a:ln w="9525">
            <a:noFill/>
            <a:miter lim="800000"/>
            <a:headEnd/>
            <a:tailEnd/>
          </a:ln>
        </p:spPr>
        <p:txBody>
          <a:bodyPr wrap="none">
            <a:spAutoFit/>
          </a:bodyPr>
          <a:lstStyle/>
          <a:p>
            <a:pPr eaLnBrk="1" hangingPunct="1"/>
            <a:r>
              <a:rPr lang="en-US" altLang="en-US" b="1"/>
              <a:t>CD8 &amp; CD4 T Cell (TCR)</a:t>
            </a:r>
          </a:p>
        </p:txBody>
      </p:sp>
      <p:sp>
        <p:nvSpPr>
          <p:cNvPr id="21508" name="Text Box 8"/>
          <p:cNvSpPr txBox="1">
            <a:spLocks noChangeArrowheads="1"/>
          </p:cNvSpPr>
          <p:nvPr/>
        </p:nvSpPr>
        <p:spPr bwMode="auto">
          <a:xfrm>
            <a:off x="6400800" y="3344863"/>
            <a:ext cx="995785" cy="769441"/>
          </a:xfrm>
          <a:prstGeom prst="rect">
            <a:avLst/>
          </a:prstGeom>
          <a:noFill/>
          <a:ln w="9525">
            <a:noFill/>
            <a:miter lim="800000"/>
            <a:headEnd/>
            <a:tailEnd/>
          </a:ln>
        </p:spPr>
        <p:txBody>
          <a:bodyPr wrap="none">
            <a:spAutoFit/>
          </a:bodyPr>
          <a:lstStyle/>
          <a:p>
            <a:pPr algn="ctr" eaLnBrk="1" hangingPunct="1"/>
            <a:r>
              <a:rPr lang="en-US" altLang="en-US" b="1" dirty="0"/>
              <a:t>B Cell</a:t>
            </a:r>
          </a:p>
          <a:p>
            <a:pPr algn="ctr" eaLnBrk="1" hangingPunct="1"/>
            <a:endParaRPr lang="en-US" altLang="en-US" sz="2000" b="1" dirty="0"/>
          </a:p>
        </p:txBody>
      </p:sp>
      <p:sp>
        <p:nvSpPr>
          <p:cNvPr id="21509" name="Text Box 9"/>
          <p:cNvSpPr txBox="1">
            <a:spLocks noChangeArrowheads="1"/>
          </p:cNvSpPr>
          <p:nvPr/>
        </p:nvSpPr>
        <p:spPr bwMode="auto">
          <a:xfrm>
            <a:off x="5943600" y="1752600"/>
            <a:ext cx="1951038" cy="830263"/>
          </a:xfrm>
          <a:prstGeom prst="rect">
            <a:avLst/>
          </a:prstGeom>
          <a:noFill/>
          <a:ln w="9525">
            <a:noFill/>
            <a:miter lim="800000"/>
            <a:headEnd/>
            <a:tailEnd/>
          </a:ln>
        </p:spPr>
        <p:txBody>
          <a:bodyPr wrap="none">
            <a:spAutoFit/>
          </a:bodyPr>
          <a:lstStyle/>
          <a:p>
            <a:pPr algn="ctr" eaLnBrk="1" hangingPunct="1"/>
            <a:r>
              <a:rPr lang="en-US" altLang="en-US" b="1"/>
              <a:t>Helper T cell </a:t>
            </a:r>
          </a:p>
          <a:p>
            <a:pPr algn="ctr" eaLnBrk="1" hangingPunct="1"/>
            <a:r>
              <a:rPr lang="en-US" altLang="en-US" b="1"/>
              <a:t>(TCR)</a:t>
            </a:r>
          </a:p>
        </p:txBody>
      </p:sp>
      <p:sp>
        <p:nvSpPr>
          <p:cNvPr id="21510" name="Text Box 10"/>
          <p:cNvSpPr txBox="1">
            <a:spLocks noChangeArrowheads="1"/>
          </p:cNvSpPr>
          <p:nvPr/>
        </p:nvSpPr>
        <p:spPr bwMode="auto">
          <a:xfrm>
            <a:off x="3048000" y="1752600"/>
            <a:ext cx="2239963" cy="830263"/>
          </a:xfrm>
          <a:prstGeom prst="rect">
            <a:avLst/>
          </a:prstGeom>
          <a:noFill/>
          <a:ln w="9525">
            <a:noFill/>
            <a:miter lim="800000"/>
            <a:headEnd/>
            <a:tailEnd/>
          </a:ln>
        </p:spPr>
        <p:txBody>
          <a:bodyPr wrap="none">
            <a:spAutoFit/>
          </a:bodyPr>
          <a:lstStyle/>
          <a:p>
            <a:pPr algn="ctr" eaLnBrk="1" hangingPunct="1"/>
            <a:r>
              <a:rPr lang="en-US" altLang="en-US" b="1"/>
              <a:t>Cytotoxic T cell</a:t>
            </a:r>
          </a:p>
          <a:p>
            <a:pPr algn="ctr" eaLnBrk="1" hangingPunct="1"/>
            <a:r>
              <a:rPr lang="en-US" altLang="en-US" b="1"/>
              <a:t>(TCR)</a:t>
            </a:r>
          </a:p>
        </p:txBody>
      </p:sp>
      <p:sp>
        <p:nvSpPr>
          <p:cNvPr id="21511" name="Text Box 11"/>
          <p:cNvSpPr txBox="1">
            <a:spLocks noChangeArrowheads="1"/>
          </p:cNvSpPr>
          <p:nvPr/>
        </p:nvSpPr>
        <p:spPr bwMode="auto">
          <a:xfrm>
            <a:off x="5486400" y="4487863"/>
            <a:ext cx="3176588" cy="769937"/>
          </a:xfrm>
          <a:prstGeom prst="rect">
            <a:avLst/>
          </a:prstGeom>
          <a:noFill/>
          <a:ln w="9525">
            <a:noFill/>
            <a:miter lim="800000"/>
            <a:headEnd/>
            <a:tailEnd/>
          </a:ln>
        </p:spPr>
        <p:txBody>
          <a:bodyPr wrap="none">
            <a:spAutoFit/>
          </a:bodyPr>
          <a:lstStyle/>
          <a:p>
            <a:pPr algn="ctr" eaLnBrk="1" hangingPunct="1"/>
            <a:r>
              <a:rPr lang="en-US" altLang="en-US" b="1"/>
              <a:t>Plasma cell</a:t>
            </a:r>
          </a:p>
          <a:p>
            <a:pPr algn="ctr" eaLnBrk="1" hangingPunct="1"/>
            <a:r>
              <a:rPr lang="en-US" altLang="en-US" sz="2000" b="1"/>
              <a:t>(antibody producing B cell)</a:t>
            </a:r>
          </a:p>
        </p:txBody>
      </p:sp>
      <p:sp>
        <p:nvSpPr>
          <p:cNvPr id="21512" name="Text Box 12"/>
          <p:cNvSpPr txBox="1">
            <a:spLocks noChangeArrowheads="1"/>
          </p:cNvSpPr>
          <p:nvPr/>
        </p:nvSpPr>
        <p:spPr bwMode="auto">
          <a:xfrm>
            <a:off x="6326188" y="5786438"/>
            <a:ext cx="1417637" cy="461962"/>
          </a:xfrm>
          <a:prstGeom prst="rect">
            <a:avLst/>
          </a:prstGeom>
          <a:noFill/>
          <a:ln w="9525">
            <a:noFill/>
            <a:miter lim="800000"/>
            <a:headEnd/>
            <a:tailEnd/>
          </a:ln>
        </p:spPr>
        <p:txBody>
          <a:bodyPr wrap="none">
            <a:spAutoFit/>
          </a:bodyPr>
          <a:lstStyle/>
          <a:p>
            <a:pPr eaLnBrk="1" hangingPunct="1"/>
            <a:r>
              <a:rPr lang="en-US" altLang="en-US" b="1"/>
              <a:t>Antibody</a:t>
            </a:r>
          </a:p>
        </p:txBody>
      </p:sp>
      <p:cxnSp>
        <p:nvCxnSpPr>
          <p:cNvPr id="21513" name="AutoShape 13"/>
          <p:cNvCxnSpPr>
            <a:cxnSpLocks noChangeShapeType="1"/>
          </p:cNvCxnSpPr>
          <p:nvPr/>
        </p:nvCxnSpPr>
        <p:spPr bwMode="auto">
          <a:xfrm>
            <a:off x="3348038" y="1066800"/>
            <a:ext cx="1223962" cy="0"/>
          </a:xfrm>
          <a:prstGeom prst="straightConnector1">
            <a:avLst/>
          </a:prstGeom>
          <a:noFill/>
          <a:ln w="38100">
            <a:solidFill>
              <a:schemeClr val="tx1"/>
            </a:solidFill>
            <a:round/>
            <a:headEnd type="stealth" w="lg" len="lg"/>
            <a:tailEnd type="stealth" w="lg" len="lg"/>
          </a:ln>
        </p:spPr>
      </p:cxnSp>
      <p:cxnSp>
        <p:nvCxnSpPr>
          <p:cNvPr id="21514" name="AutoShape 14"/>
          <p:cNvCxnSpPr>
            <a:cxnSpLocks noChangeShapeType="1"/>
          </p:cNvCxnSpPr>
          <p:nvPr/>
        </p:nvCxnSpPr>
        <p:spPr bwMode="auto">
          <a:xfrm>
            <a:off x="6553200" y="1300163"/>
            <a:ext cx="333375" cy="452437"/>
          </a:xfrm>
          <a:prstGeom prst="straightConnector1">
            <a:avLst/>
          </a:prstGeom>
          <a:noFill/>
          <a:ln w="28575">
            <a:solidFill>
              <a:schemeClr val="tx1"/>
            </a:solidFill>
            <a:round/>
            <a:headEnd/>
            <a:tailEnd type="stealth" w="lg" len="lg"/>
          </a:ln>
        </p:spPr>
      </p:cxnSp>
      <p:cxnSp>
        <p:nvCxnSpPr>
          <p:cNvPr id="21515" name="AutoShape 15"/>
          <p:cNvCxnSpPr>
            <a:cxnSpLocks noChangeShapeType="1"/>
          </p:cNvCxnSpPr>
          <p:nvPr/>
        </p:nvCxnSpPr>
        <p:spPr bwMode="auto">
          <a:xfrm flipH="1">
            <a:off x="4046538" y="1292225"/>
            <a:ext cx="1108075" cy="460375"/>
          </a:xfrm>
          <a:prstGeom prst="straightConnector1">
            <a:avLst/>
          </a:prstGeom>
          <a:noFill/>
          <a:ln w="28575">
            <a:solidFill>
              <a:schemeClr val="tx1"/>
            </a:solidFill>
            <a:round/>
            <a:headEnd/>
            <a:tailEnd type="stealth" w="lg" len="lg"/>
          </a:ln>
        </p:spPr>
      </p:cxnSp>
      <p:cxnSp>
        <p:nvCxnSpPr>
          <p:cNvPr id="21516" name="AutoShape 16"/>
          <p:cNvCxnSpPr>
            <a:cxnSpLocks noChangeShapeType="1"/>
            <a:stCxn id="21509" idx="2"/>
            <a:endCxn id="21508" idx="0"/>
          </p:cNvCxnSpPr>
          <p:nvPr/>
        </p:nvCxnSpPr>
        <p:spPr bwMode="auto">
          <a:xfrm flipH="1">
            <a:off x="6898693" y="2582863"/>
            <a:ext cx="20426" cy="762000"/>
          </a:xfrm>
          <a:prstGeom prst="straightConnector1">
            <a:avLst/>
          </a:prstGeom>
          <a:noFill/>
          <a:ln w="28575">
            <a:solidFill>
              <a:schemeClr val="tx1"/>
            </a:solidFill>
            <a:round/>
            <a:headEnd type="stealth" w="lg" len="lg"/>
            <a:tailEnd type="stealth" w="lg" len="lg"/>
          </a:ln>
        </p:spPr>
      </p:cxnSp>
      <p:sp>
        <p:nvSpPr>
          <p:cNvPr id="30733" name="TextBox 1"/>
          <p:cNvSpPr txBox="1">
            <a:spLocks noChangeArrowheads="1"/>
          </p:cNvSpPr>
          <p:nvPr/>
        </p:nvSpPr>
        <p:spPr bwMode="auto">
          <a:xfrm>
            <a:off x="817563" y="25400"/>
            <a:ext cx="7640637" cy="584200"/>
          </a:xfrm>
          <a:prstGeom prst="rect">
            <a:avLst/>
          </a:prstGeom>
          <a:noFill/>
          <a:ln w="9525">
            <a:noFill/>
            <a:miter lim="800000"/>
            <a:headEnd/>
            <a:tailEnd/>
          </a:ln>
        </p:spPr>
        <p:txBody>
          <a:bodyPr wrap="none">
            <a:spAutoFit/>
          </a:bodyPr>
          <a:lstStyle/>
          <a:p>
            <a:pPr eaLnBrk="1" hangingPunct="1"/>
            <a:r>
              <a:rPr lang="en-US" altLang="en-US" sz="3200" b="1"/>
              <a:t>Adaptive Immune Response: An Overview</a:t>
            </a:r>
          </a:p>
        </p:txBody>
      </p:sp>
      <p:cxnSp>
        <p:nvCxnSpPr>
          <p:cNvPr id="21518" name="AutoShape 13"/>
          <p:cNvCxnSpPr>
            <a:cxnSpLocks noChangeShapeType="1"/>
          </p:cNvCxnSpPr>
          <p:nvPr/>
        </p:nvCxnSpPr>
        <p:spPr bwMode="auto">
          <a:xfrm flipV="1">
            <a:off x="2484438" y="2586038"/>
            <a:ext cx="873125" cy="842962"/>
          </a:xfrm>
          <a:prstGeom prst="straightConnector1">
            <a:avLst/>
          </a:prstGeom>
          <a:noFill/>
          <a:ln w="38100">
            <a:solidFill>
              <a:schemeClr val="tx1"/>
            </a:solidFill>
            <a:round/>
            <a:headEnd type="stealth" w="lg" len="lg"/>
            <a:tailEnd type="stealth" w="lg" len="lg"/>
          </a:ln>
        </p:spPr>
      </p:cxnSp>
      <p:sp>
        <p:nvSpPr>
          <p:cNvPr id="21519" name="Text Box 10"/>
          <p:cNvSpPr txBox="1">
            <a:spLocks noChangeArrowheads="1"/>
          </p:cNvSpPr>
          <p:nvPr/>
        </p:nvSpPr>
        <p:spPr bwMode="auto">
          <a:xfrm>
            <a:off x="76200" y="3344863"/>
            <a:ext cx="4818063" cy="769937"/>
          </a:xfrm>
          <a:prstGeom prst="rect">
            <a:avLst/>
          </a:prstGeom>
          <a:noFill/>
          <a:ln w="9525">
            <a:noFill/>
            <a:miter lim="800000"/>
            <a:headEnd/>
            <a:tailEnd/>
          </a:ln>
        </p:spPr>
        <p:txBody>
          <a:bodyPr wrap="none">
            <a:spAutoFit/>
          </a:bodyPr>
          <a:lstStyle/>
          <a:p>
            <a:pPr algn="ctr" eaLnBrk="1" hangingPunct="1"/>
            <a:r>
              <a:rPr lang="en-US" altLang="en-US" b="1"/>
              <a:t>Virus Infected/abnormal cell</a:t>
            </a:r>
          </a:p>
          <a:p>
            <a:pPr algn="ctr" eaLnBrk="1" hangingPunct="1"/>
            <a:r>
              <a:rPr lang="en-US" altLang="en-US" sz="2000" b="1"/>
              <a:t>(with antigenic peptide loaded on MHC I) </a:t>
            </a:r>
          </a:p>
        </p:txBody>
      </p:sp>
      <p:cxnSp>
        <p:nvCxnSpPr>
          <p:cNvPr id="21520" name="AutoShape 18"/>
          <p:cNvCxnSpPr>
            <a:cxnSpLocks noChangeShapeType="1"/>
          </p:cNvCxnSpPr>
          <p:nvPr/>
        </p:nvCxnSpPr>
        <p:spPr bwMode="auto">
          <a:xfrm>
            <a:off x="2420938" y="4191000"/>
            <a:ext cx="17462" cy="452438"/>
          </a:xfrm>
          <a:prstGeom prst="straightConnector1">
            <a:avLst/>
          </a:prstGeom>
          <a:noFill/>
          <a:ln w="28575">
            <a:solidFill>
              <a:schemeClr val="tx1"/>
            </a:solidFill>
            <a:round/>
            <a:headEnd/>
            <a:tailEnd type="stealth" w="lg" len="lg"/>
          </a:ln>
        </p:spPr>
      </p:cxnSp>
      <p:cxnSp>
        <p:nvCxnSpPr>
          <p:cNvPr id="21521" name="AutoShape 18"/>
          <p:cNvCxnSpPr>
            <a:cxnSpLocks noChangeShapeType="1"/>
          </p:cNvCxnSpPr>
          <p:nvPr/>
        </p:nvCxnSpPr>
        <p:spPr bwMode="auto">
          <a:xfrm>
            <a:off x="6858000" y="3886200"/>
            <a:ext cx="17462" cy="731520"/>
          </a:xfrm>
          <a:prstGeom prst="straightConnector1">
            <a:avLst/>
          </a:prstGeom>
          <a:noFill/>
          <a:ln w="28575">
            <a:solidFill>
              <a:schemeClr val="tx1"/>
            </a:solidFill>
            <a:round/>
            <a:headEnd/>
            <a:tailEnd type="stealth" w="lg" len="lg"/>
          </a:ln>
        </p:spPr>
      </p:cxnSp>
      <p:cxnSp>
        <p:nvCxnSpPr>
          <p:cNvPr id="21522" name="AutoShape 18"/>
          <p:cNvCxnSpPr>
            <a:cxnSpLocks noChangeShapeType="1"/>
          </p:cNvCxnSpPr>
          <p:nvPr/>
        </p:nvCxnSpPr>
        <p:spPr bwMode="auto">
          <a:xfrm>
            <a:off x="6950075" y="5381625"/>
            <a:ext cx="17463" cy="452438"/>
          </a:xfrm>
          <a:prstGeom prst="straightConnector1">
            <a:avLst/>
          </a:prstGeom>
          <a:noFill/>
          <a:ln w="28575">
            <a:solidFill>
              <a:schemeClr val="tx1"/>
            </a:solidFill>
            <a:round/>
            <a:headEnd/>
            <a:tailEnd type="stealth" w="lg" len="lg"/>
          </a:ln>
        </p:spPr>
      </p:cxnSp>
      <p:sp>
        <p:nvSpPr>
          <p:cNvPr id="21523" name="Text Box 18"/>
          <p:cNvSpPr txBox="1">
            <a:spLocks noChangeArrowheads="1"/>
          </p:cNvSpPr>
          <p:nvPr/>
        </p:nvSpPr>
        <p:spPr bwMode="auto">
          <a:xfrm>
            <a:off x="2030413" y="5646738"/>
            <a:ext cx="3379787" cy="830262"/>
          </a:xfrm>
          <a:prstGeom prst="rect">
            <a:avLst/>
          </a:prstGeom>
          <a:noFill/>
          <a:ln w="28575">
            <a:solidFill>
              <a:srgbClr val="FF0000"/>
            </a:solidFill>
            <a:miter lim="800000"/>
            <a:headEnd/>
            <a:tailEnd/>
          </a:ln>
        </p:spPr>
        <p:txBody>
          <a:bodyPr wrap="none">
            <a:spAutoFit/>
          </a:bodyPr>
          <a:lstStyle/>
          <a:p>
            <a:pPr algn="r" eaLnBrk="1" hangingPunct="1"/>
            <a:r>
              <a:rPr lang="en-US" altLang="en-US"/>
              <a:t>Neutralization</a:t>
            </a:r>
          </a:p>
          <a:p>
            <a:pPr algn="r" eaLnBrk="1" hangingPunct="1"/>
            <a:r>
              <a:rPr lang="en-US" altLang="en-US"/>
              <a:t>Induction of phagocytosis</a:t>
            </a:r>
          </a:p>
        </p:txBody>
      </p:sp>
      <p:sp>
        <p:nvSpPr>
          <p:cNvPr id="21524" name="Text Box 18"/>
          <p:cNvSpPr txBox="1">
            <a:spLocks noChangeArrowheads="1"/>
          </p:cNvSpPr>
          <p:nvPr/>
        </p:nvSpPr>
        <p:spPr bwMode="auto">
          <a:xfrm>
            <a:off x="973138" y="4708525"/>
            <a:ext cx="2973387" cy="461963"/>
          </a:xfrm>
          <a:prstGeom prst="rect">
            <a:avLst/>
          </a:prstGeom>
          <a:noFill/>
          <a:ln w="28575">
            <a:solidFill>
              <a:srgbClr val="FF0000"/>
            </a:solidFill>
            <a:miter lim="800000"/>
            <a:headEnd/>
            <a:tailEnd/>
          </a:ln>
        </p:spPr>
        <p:txBody>
          <a:bodyPr wrap="none">
            <a:spAutoFit/>
          </a:bodyPr>
          <a:lstStyle/>
          <a:p>
            <a:pPr eaLnBrk="1" hangingPunct="1"/>
            <a:r>
              <a:rPr lang="en-US" altLang="en-US"/>
              <a:t>Killing of infected cell</a:t>
            </a:r>
          </a:p>
        </p:txBody>
      </p:sp>
      <p:cxnSp>
        <p:nvCxnSpPr>
          <p:cNvPr id="21525" name="AutoShape 18"/>
          <p:cNvCxnSpPr>
            <a:cxnSpLocks noChangeShapeType="1"/>
          </p:cNvCxnSpPr>
          <p:nvPr/>
        </p:nvCxnSpPr>
        <p:spPr bwMode="auto">
          <a:xfrm flipH="1">
            <a:off x="5562600" y="6067425"/>
            <a:ext cx="609600" cy="0"/>
          </a:xfrm>
          <a:prstGeom prst="straightConnector1">
            <a:avLst/>
          </a:prstGeom>
          <a:noFill/>
          <a:ln w="28575">
            <a:solidFill>
              <a:schemeClr val="tx1"/>
            </a:solidFill>
            <a:round/>
            <a:headEnd/>
            <a:tailEnd type="stealth" w="lg" len="lg"/>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5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5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5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0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15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1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15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5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5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p:bldP spid="21508" grpId="0"/>
      <p:bldP spid="21509" grpId="0"/>
      <p:bldP spid="21510" grpId="0"/>
      <p:bldP spid="21511" grpId="0"/>
      <p:bldP spid="21512" grpId="0"/>
      <p:bldP spid="21519" grpId="0"/>
      <p:bldP spid="21523" grpId="0" animBg="1"/>
      <p:bldP spid="215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1-27 "/>
          <p:cNvPicPr>
            <a:picLocks noChangeAspect="1" noChangeArrowheads="1"/>
          </p:cNvPicPr>
          <p:nvPr/>
        </p:nvPicPr>
        <p:blipFill>
          <a:blip r:embed="rId3" cstate="print"/>
          <a:srcRect l="8777" r="5956"/>
          <a:stretch>
            <a:fillRect/>
          </a:stretch>
        </p:blipFill>
        <p:spPr bwMode="auto">
          <a:xfrm>
            <a:off x="2057400" y="1381124"/>
            <a:ext cx="5181600" cy="4562476"/>
          </a:xfrm>
          <a:prstGeom prst="rect">
            <a:avLst/>
          </a:prstGeom>
          <a:noFill/>
        </p:spPr>
      </p:pic>
      <p:sp>
        <p:nvSpPr>
          <p:cNvPr id="5" name="TextBox 4"/>
          <p:cNvSpPr txBox="1"/>
          <p:nvPr/>
        </p:nvSpPr>
        <p:spPr>
          <a:xfrm>
            <a:off x="381000" y="177225"/>
            <a:ext cx="8305800" cy="584775"/>
          </a:xfrm>
          <a:prstGeom prst="rect">
            <a:avLst/>
          </a:prstGeom>
          <a:noFill/>
        </p:spPr>
        <p:txBody>
          <a:bodyPr wrap="square" rtlCol="0">
            <a:spAutoFit/>
          </a:bodyPr>
          <a:lstStyle/>
          <a:p>
            <a:pPr algn="ctr"/>
            <a:r>
              <a:rPr lang="en-US" sz="3200" b="1" dirty="0"/>
              <a:t>‘Professional’ Antigen Presenting Cells (APCs)</a:t>
            </a:r>
          </a:p>
        </p:txBody>
      </p:sp>
      <p:sp>
        <p:nvSpPr>
          <p:cNvPr id="4" name="Rectangle 3"/>
          <p:cNvSpPr/>
          <p:nvPr/>
        </p:nvSpPr>
        <p:spPr>
          <a:xfrm>
            <a:off x="1359725" y="838200"/>
            <a:ext cx="6400800" cy="461665"/>
          </a:xfrm>
          <a:prstGeom prst="rect">
            <a:avLst/>
          </a:prstGeom>
        </p:spPr>
        <p:txBody>
          <a:bodyPr wrap="square">
            <a:spAutoFit/>
          </a:bodyPr>
          <a:lstStyle/>
          <a:p>
            <a:pPr algn="ctr"/>
            <a:r>
              <a:rPr lang="en-US" dirty="0"/>
              <a:t>express both MHC class I and class II molecules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 y="914400"/>
            <a:ext cx="8153400" cy="1012825"/>
          </a:xfrm>
        </p:spPr>
        <p:txBody>
          <a:bodyPr/>
          <a:lstStyle/>
          <a:p>
            <a:pPr eaLnBrk="1" hangingPunct="1"/>
            <a:r>
              <a:rPr lang="en-US" altLang="en-US" sz="4000" b="1" dirty="0"/>
              <a:t>Host Defense </a:t>
            </a:r>
            <a:br>
              <a:rPr lang="en-US" altLang="en-US" sz="4000" b="1" dirty="0"/>
            </a:br>
            <a:r>
              <a:rPr lang="en-US" altLang="en-US" sz="4000" dirty="0"/>
              <a:t>and Prevention of Diseases </a:t>
            </a:r>
          </a:p>
        </p:txBody>
      </p:sp>
      <p:pic>
        <p:nvPicPr>
          <p:cNvPr id="72706" name="Picture 2" descr="http://www.classicbargainz.com/Images/FP3134.jpg"/>
          <p:cNvPicPr>
            <a:picLocks noChangeAspect="1" noChangeArrowheads="1"/>
          </p:cNvPicPr>
          <p:nvPr/>
        </p:nvPicPr>
        <p:blipFill>
          <a:blip r:embed="rId2" cstate="print"/>
          <a:srcRect/>
          <a:stretch>
            <a:fillRect/>
          </a:stretch>
        </p:blipFill>
        <p:spPr bwMode="auto">
          <a:xfrm>
            <a:off x="1705100" y="2438400"/>
            <a:ext cx="5715000" cy="3810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28 "/>
          <p:cNvPicPr>
            <a:picLocks noChangeAspect="1" noChangeArrowheads="1"/>
          </p:cNvPicPr>
          <p:nvPr/>
        </p:nvPicPr>
        <p:blipFill>
          <a:blip r:embed="rId2" cstate="print"/>
          <a:srcRect l="3762" t="21712" r="940" b="23173"/>
          <a:stretch>
            <a:fillRect/>
          </a:stretch>
        </p:blipFill>
        <p:spPr bwMode="auto">
          <a:xfrm>
            <a:off x="0" y="381000"/>
            <a:ext cx="5791200" cy="2514600"/>
          </a:xfrm>
          <a:prstGeom prst="rect">
            <a:avLst/>
          </a:prstGeom>
          <a:noFill/>
        </p:spPr>
      </p:pic>
      <p:pic>
        <p:nvPicPr>
          <p:cNvPr id="1028" name="Picture 4" descr="Figure 1-30 "/>
          <p:cNvPicPr>
            <a:picLocks noChangeAspect="1" noChangeArrowheads="1"/>
          </p:cNvPicPr>
          <p:nvPr/>
        </p:nvPicPr>
        <p:blipFill>
          <a:blip r:embed="rId3" cstate="print"/>
          <a:srcRect l="8777" t="4802" r="10972" b="5010"/>
          <a:stretch>
            <a:fillRect/>
          </a:stretch>
        </p:blipFill>
        <p:spPr bwMode="auto">
          <a:xfrm>
            <a:off x="4267200" y="2743200"/>
            <a:ext cx="4876800" cy="4114800"/>
          </a:xfrm>
          <a:prstGeom prst="rect">
            <a:avLst/>
          </a:prstGeom>
          <a:noFill/>
        </p:spPr>
      </p:pic>
      <p:sp>
        <p:nvSpPr>
          <p:cNvPr id="6" name="TextBox 5"/>
          <p:cNvSpPr txBox="1"/>
          <p:nvPr/>
        </p:nvSpPr>
        <p:spPr>
          <a:xfrm>
            <a:off x="1066800" y="0"/>
            <a:ext cx="7194726" cy="584775"/>
          </a:xfrm>
          <a:prstGeom prst="rect">
            <a:avLst/>
          </a:prstGeom>
          <a:noFill/>
        </p:spPr>
        <p:txBody>
          <a:bodyPr wrap="none" rtlCol="0">
            <a:spAutoFit/>
          </a:bodyPr>
          <a:lstStyle/>
          <a:p>
            <a:r>
              <a:rPr lang="en-US" sz="3200" b="1" dirty="0"/>
              <a:t>Antigen presentation to </a:t>
            </a:r>
            <a:r>
              <a:rPr lang="en-US" sz="3200" b="1" dirty="0" err="1"/>
              <a:t>cytotoxic</a:t>
            </a:r>
            <a:r>
              <a:rPr lang="en-US" sz="3200" b="1" dirty="0"/>
              <a:t> T cells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Figure 1-29 part 1 of 2 "/>
          <p:cNvPicPr>
            <a:picLocks noChangeAspect="1" noChangeArrowheads="1"/>
          </p:cNvPicPr>
          <p:nvPr/>
        </p:nvPicPr>
        <p:blipFill>
          <a:blip r:embed="rId2" cstate="print"/>
          <a:srcRect l="2508" t="23382" r="3448" b="23173"/>
          <a:stretch>
            <a:fillRect/>
          </a:stretch>
        </p:blipFill>
        <p:spPr bwMode="auto">
          <a:xfrm>
            <a:off x="1690630" y="584775"/>
            <a:ext cx="5484375" cy="2340000"/>
          </a:xfrm>
          <a:prstGeom prst="rect">
            <a:avLst/>
          </a:prstGeom>
          <a:noFill/>
        </p:spPr>
      </p:pic>
      <p:pic>
        <p:nvPicPr>
          <p:cNvPr id="102404" name="Picture 4" descr="Figure 1-31 part 1 of 2 "/>
          <p:cNvPicPr>
            <a:picLocks noChangeAspect="1" noChangeArrowheads="1"/>
          </p:cNvPicPr>
          <p:nvPr/>
        </p:nvPicPr>
        <p:blipFill>
          <a:blip r:embed="rId3" cstate="print"/>
          <a:srcRect l="9718" t="4802" r="10031" b="5010"/>
          <a:stretch>
            <a:fillRect/>
          </a:stretch>
        </p:blipFill>
        <p:spPr bwMode="auto">
          <a:xfrm>
            <a:off x="4298268" y="2868972"/>
            <a:ext cx="4693332" cy="3960000"/>
          </a:xfrm>
          <a:prstGeom prst="rect">
            <a:avLst/>
          </a:prstGeom>
          <a:noFill/>
        </p:spPr>
      </p:pic>
      <p:sp>
        <p:nvSpPr>
          <p:cNvPr id="6" name="TextBox 5"/>
          <p:cNvSpPr txBox="1"/>
          <p:nvPr/>
        </p:nvSpPr>
        <p:spPr>
          <a:xfrm>
            <a:off x="1066800" y="0"/>
            <a:ext cx="6732036" cy="584775"/>
          </a:xfrm>
          <a:prstGeom prst="rect">
            <a:avLst/>
          </a:prstGeom>
          <a:noFill/>
        </p:spPr>
        <p:txBody>
          <a:bodyPr wrap="none" rtlCol="0">
            <a:spAutoFit/>
          </a:bodyPr>
          <a:lstStyle/>
          <a:p>
            <a:r>
              <a:rPr lang="en-US" sz="3200" b="1" dirty="0"/>
              <a:t>Antigen presentation to helper T cells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0" y="0"/>
            <a:ext cx="9143999" cy="1077218"/>
          </a:xfrm>
          <a:prstGeom prst="rect">
            <a:avLst/>
          </a:prstGeom>
          <a:noFill/>
          <a:ln w="9525">
            <a:noFill/>
            <a:miter lim="800000"/>
            <a:headEnd/>
            <a:tailEnd/>
          </a:ln>
        </p:spPr>
        <p:txBody>
          <a:bodyPr wrap="square">
            <a:spAutoFit/>
          </a:bodyPr>
          <a:lstStyle/>
          <a:p>
            <a:pPr algn="ctr" eaLnBrk="1" hangingPunct="1"/>
            <a:r>
              <a:rPr lang="en-US" altLang="en-US" sz="3200" b="1" dirty="0"/>
              <a:t>B cell also recognizes antigens and produces antibodies </a:t>
            </a:r>
          </a:p>
        </p:txBody>
      </p:sp>
      <p:sp>
        <p:nvSpPr>
          <p:cNvPr id="3" name="TextBox 2"/>
          <p:cNvSpPr txBox="1">
            <a:spLocks noChangeArrowheads="1"/>
          </p:cNvSpPr>
          <p:nvPr/>
        </p:nvSpPr>
        <p:spPr bwMode="auto">
          <a:xfrm>
            <a:off x="76200" y="1219200"/>
            <a:ext cx="8915400" cy="2554288"/>
          </a:xfrm>
          <a:prstGeom prst="rect">
            <a:avLst/>
          </a:prstGeom>
          <a:noFill/>
          <a:ln w="9525">
            <a:noFill/>
            <a:miter lim="800000"/>
            <a:headEnd/>
            <a:tailEnd/>
          </a:ln>
        </p:spPr>
        <p:txBody>
          <a:bodyPr>
            <a:spAutoFit/>
          </a:bodyPr>
          <a:lstStyle/>
          <a:p>
            <a:pPr eaLnBrk="1" hangingPunct="1"/>
            <a:r>
              <a:rPr lang="en-US" altLang="en-US" sz="2000" dirty="0"/>
              <a:t>1. Each B cell can recognize only one antigen</a:t>
            </a:r>
          </a:p>
          <a:p>
            <a:pPr eaLnBrk="1" hangingPunct="1"/>
            <a:endParaRPr lang="en-US" altLang="en-US" sz="2000" dirty="0"/>
          </a:p>
          <a:p>
            <a:pPr eaLnBrk="1" hangingPunct="1"/>
            <a:r>
              <a:rPr lang="en-US" altLang="en-US" sz="2000" dirty="0"/>
              <a:t>2. Finally, that B cell get activated and differentiated in to numerous plasma cells</a:t>
            </a:r>
          </a:p>
          <a:p>
            <a:pPr eaLnBrk="1" hangingPunct="1"/>
            <a:endParaRPr lang="en-US" altLang="en-US" sz="2000" dirty="0"/>
          </a:p>
          <a:p>
            <a:pPr eaLnBrk="1" hangingPunct="1"/>
            <a:r>
              <a:rPr lang="en-US" altLang="en-US" sz="2000" dirty="0"/>
              <a:t>3. All of these plasma cells produce same antibody in a very efficient manner</a:t>
            </a:r>
          </a:p>
          <a:p>
            <a:pPr eaLnBrk="1" hangingPunct="1"/>
            <a:endParaRPr lang="en-US" altLang="en-US" sz="2000" dirty="0"/>
          </a:p>
          <a:p>
            <a:pPr eaLnBrk="1" hangingPunct="1"/>
            <a:r>
              <a:rPr lang="en-US" altLang="en-US" sz="2000" dirty="0"/>
              <a:t>4. These antibodies are then utilized in the clearing of initial antigen/antigen providing microorganisms, which was initially detected by B cell</a:t>
            </a:r>
          </a:p>
        </p:txBody>
      </p:sp>
      <p:pic>
        <p:nvPicPr>
          <p:cNvPr id="31748" name="Picture 3"/>
          <p:cNvPicPr>
            <a:picLocks noChangeAspect="1"/>
          </p:cNvPicPr>
          <p:nvPr/>
        </p:nvPicPr>
        <p:blipFill>
          <a:blip r:embed="rId3" cstate="print"/>
          <a:srcRect b="4889"/>
          <a:stretch>
            <a:fillRect/>
          </a:stretch>
        </p:blipFill>
        <p:spPr bwMode="auto">
          <a:xfrm>
            <a:off x="815975" y="3810000"/>
            <a:ext cx="7642225" cy="2971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p:cNvSpPr txBox="1">
            <a:spLocks noChangeArrowheads="1"/>
          </p:cNvSpPr>
          <p:nvPr/>
        </p:nvSpPr>
        <p:spPr bwMode="auto">
          <a:xfrm>
            <a:off x="1600200" y="152400"/>
            <a:ext cx="6037263" cy="584200"/>
          </a:xfrm>
          <a:prstGeom prst="rect">
            <a:avLst/>
          </a:prstGeom>
          <a:noFill/>
          <a:ln w="9525">
            <a:noFill/>
            <a:miter lim="800000"/>
            <a:headEnd/>
            <a:tailEnd/>
          </a:ln>
        </p:spPr>
        <p:txBody>
          <a:bodyPr wrap="none">
            <a:spAutoFit/>
          </a:bodyPr>
          <a:lstStyle/>
          <a:p>
            <a:pPr eaLnBrk="1" hangingPunct="1"/>
            <a:r>
              <a:rPr lang="en-US" altLang="en-US" sz="3200" b="1"/>
              <a:t>Structure of an Antibody molecule</a:t>
            </a:r>
          </a:p>
        </p:txBody>
      </p:sp>
      <p:sp>
        <p:nvSpPr>
          <p:cNvPr id="32771" name="Picture 159" descr="Glick4e_10"/>
          <p:cNvSpPr>
            <a:spLocks noChangeAspect="1" noChangeArrowheads="1"/>
          </p:cNvSpPr>
          <p:nvPr/>
        </p:nvSpPr>
        <p:spPr bwMode="auto">
          <a:xfrm>
            <a:off x="0" y="1143000"/>
            <a:ext cx="6342063" cy="5715000"/>
          </a:xfrm>
          <a:prstGeom prst="rect">
            <a:avLst/>
          </a:prstGeom>
          <a:noFill/>
          <a:ln w="9525">
            <a:noFill/>
            <a:miter lim="800000"/>
            <a:headEnd/>
            <a:tailEnd/>
          </a:ln>
        </p:spPr>
        <p:txBody>
          <a:bodyPr/>
          <a:lstStyle/>
          <a:p>
            <a:endParaRPr lang="en-US" altLang="en-US"/>
          </a:p>
        </p:txBody>
      </p:sp>
      <p:sp>
        <p:nvSpPr>
          <p:cNvPr id="30724" name="Picture 2" descr="http://www.blopig.com/blog/wp-content/uploads/2013/07/Antibody1.png"/>
          <p:cNvSpPr>
            <a:spLocks noChangeAspect="1" noChangeArrowheads="1"/>
          </p:cNvSpPr>
          <p:nvPr/>
        </p:nvSpPr>
        <p:spPr bwMode="auto">
          <a:xfrm>
            <a:off x="5562600" y="3968750"/>
            <a:ext cx="3581400" cy="2889250"/>
          </a:xfrm>
          <a:prstGeom prst="rect">
            <a:avLst/>
          </a:prstGeom>
          <a:noFill/>
          <a:ln w="9525">
            <a:noFill/>
            <a:miter lim="800000"/>
            <a:headEnd/>
            <a:tailEnd/>
          </a:ln>
        </p:spPr>
        <p:txBody>
          <a:bodyPr/>
          <a:lstStyle/>
          <a:p>
            <a:endParaRPr lang="en-US" altLang="en-US"/>
          </a:p>
        </p:txBody>
      </p:sp>
      <p:pic>
        <p:nvPicPr>
          <p:cNvPr id="32773" name="Picture 7"/>
          <p:cNvPicPr>
            <a:picLocks noChangeAspect="1"/>
          </p:cNvPicPr>
          <p:nvPr/>
        </p:nvPicPr>
        <p:blipFill>
          <a:blip r:embed="rId3" cstate="print"/>
          <a:srcRect b="3979"/>
          <a:stretch>
            <a:fillRect/>
          </a:stretch>
        </p:blipFill>
        <p:spPr bwMode="auto">
          <a:xfrm>
            <a:off x="381000" y="1395413"/>
            <a:ext cx="8448675" cy="4929187"/>
          </a:xfrm>
          <a:prstGeom prst="rect">
            <a:avLst/>
          </a:prstGeom>
          <a:noFill/>
          <a:ln w="9525">
            <a:noFill/>
            <a:miter lim="800000"/>
            <a:headEnd/>
            <a:tailEnd/>
          </a:ln>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626346"/>
            <a:ext cx="4572000" cy="3231654"/>
          </a:xfrm>
          <a:prstGeom prst="rect">
            <a:avLst/>
          </a:prstGeom>
        </p:spPr>
        <p:txBody>
          <a:bodyPr>
            <a:spAutoFit/>
          </a:bodyPr>
          <a:lstStyle/>
          <a:p>
            <a:pPr marL="0" indent="0">
              <a:buNone/>
            </a:pPr>
            <a:r>
              <a:rPr lang="en-IN" b="1" dirty="0" err="1"/>
              <a:t>Fab</a:t>
            </a:r>
            <a:r>
              <a:rPr lang="en-IN" b="1" dirty="0"/>
              <a:t> region</a:t>
            </a:r>
          </a:p>
          <a:p>
            <a:r>
              <a:rPr lang="en-IN" sz="2000" dirty="0"/>
              <a:t>Variable region of the antibody</a:t>
            </a:r>
          </a:p>
          <a:p>
            <a:pPr marL="0" indent="0">
              <a:buNone/>
            </a:pPr>
            <a:endParaRPr lang="en-IN" sz="2000" dirty="0"/>
          </a:p>
          <a:p>
            <a:r>
              <a:rPr lang="en-IN" sz="2000" dirty="0"/>
              <a:t>Tip of the antibody </a:t>
            </a:r>
          </a:p>
          <a:p>
            <a:pPr>
              <a:buNone/>
            </a:pPr>
            <a:endParaRPr lang="en-IN" sz="2000" dirty="0"/>
          </a:p>
          <a:p>
            <a:r>
              <a:rPr lang="en-IN" sz="2000" dirty="0"/>
              <a:t>Binds the antigen</a:t>
            </a:r>
          </a:p>
          <a:p>
            <a:pPr>
              <a:buNone/>
            </a:pPr>
            <a:endParaRPr lang="en-IN" sz="2000" dirty="0"/>
          </a:p>
          <a:p>
            <a:r>
              <a:rPr lang="en-IN" sz="2000" dirty="0"/>
              <a:t>Specificity of antigen binding determined by</a:t>
            </a:r>
          </a:p>
          <a:p>
            <a:pPr marL="0" indent="0">
              <a:buNone/>
            </a:pPr>
            <a:r>
              <a:rPr lang="en-IN" sz="2000" dirty="0"/>
              <a:t>     V</a:t>
            </a:r>
            <a:r>
              <a:rPr lang="en-IN" sz="2000" baseline="-25000" dirty="0"/>
              <a:t>H </a:t>
            </a:r>
            <a:r>
              <a:rPr lang="en-IN" sz="2000" dirty="0"/>
              <a:t>and V</a:t>
            </a:r>
            <a:r>
              <a:rPr lang="en-IN" sz="2000" baseline="-25000" dirty="0"/>
              <a:t>L</a:t>
            </a:r>
          </a:p>
        </p:txBody>
      </p:sp>
      <p:sp>
        <p:nvSpPr>
          <p:cNvPr id="5" name="Rectangle 4"/>
          <p:cNvSpPr/>
          <p:nvPr/>
        </p:nvSpPr>
        <p:spPr>
          <a:xfrm>
            <a:off x="6324600" y="4114800"/>
            <a:ext cx="2819400" cy="2062103"/>
          </a:xfrm>
          <a:prstGeom prst="rect">
            <a:avLst/>
          </a:prstGeom>
        </p:spPr>
        <p:txBody>
          <a:bodyPr wrap="square">
            <a:spAutoFit/>
          </a:bodyPr>
          <a:lstStyle/>
          <a:p>
            <a:pPr marL="0" indent="0">
              <a:buNone/>
            </a:pPr>
            <a:r>
              <a:rPr lang="en-US" b="1" dirty="0" err="1"/>
              <a:t>Fc</a:t>
            </a:r>
            <a:r>
              <a:rPr lang="en-US" b="1" dirty="0"/>
              <a:t> region</a:t>
            </a:r>
          </a:p>
          <a:p>
            <a:r>
              <a:rPr lang="en-US" sz="2000" dirty="0"/>
              <a:t>Constant region</a:t>
            </a:r>
          </a:p>
          <a:p>
            <a:pPr marL="0" indent="0">
              <a:buNone/>
            </a:pPr>
            <a:endParaRPr lang="en-US" sz="2000" dirty="0"/>
          </a:p>
          <a:p>
            <a:r>
              <a:rPr lang="en-US" sz="2000" dirty="0"/>
              <a:t>Base of the antibody</a:t>
            </a:r>
          </a:p>
          <a:p>
            <a:pPr marL="0" indent="0">
              <a:buNone/>
            </a:pPr>
            <a:endParaRPr lang="en-US" sz="2000" dirty="0"/>
          </a:p>
          <a:p>
            <a:r>
              <a:rPr lang="en-US" sz="2000" dirty="0"/>
              <a:t>Can bind cell receptors</a:t>
            </a:r>
            <a:endParaRPr lang="en-IN" sz="2000" dirty="0"/>
          </a:p>
        </p:txBody>
      </p:sp>
      <p:pic>
        <p:nvPicPr>
          <p:cNvPr id="6" name="Content Placeholder 4" descr="figure12-11"/>
          <p:cNvPicPr>
            <a:picLocks noGrp="1" noChangeAspect="1" noChangeArrowheads="1"/>
          </p:cNvPicPr>
          <p:nvPr>
            <p:ph sz="half" idx="1"/>
          </p:nvPr>
        </p:nvPicPr>
        <p:blipFill>
          <a:blip r:embed="rId2" cstate="print"/>
          <a:srcRect/>
          <a:stretch>
            <a:fillRect/>
          </a:stretch>
        </p:blipFill>
        <p:spPr bwMode="auto">
          <a:xfrm>
            <a:off x="2743200" y="0"/>
            <a:ext cx="3498206" cy="4114800"/>
          </a:xfrm>
          <a:prstGeom prst="rect">
            <a:avLst/>
          </a:prstGeom>
          <a:noFill/>
        </p:spPr>
      </p:pic>
      <p:sp>
        <p:nvSpPr>
          <p:cNvPr id="8" name="Oval 7"/>
          <p:cNvSpPr/>
          <p:nvPr/>
        </p:nvSpPr>
        <p:spPr>
          <a:xfrm>
            <a:off x="3429000" y="2209800"/>
            <a:ext cx="2011680" cy="2011680"/>
          </a:xfrm>
          <a:prstGeom prst="ellipse">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2819400" y="1219200"/>
            <a:ext cx="91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5105400" y="1371600"/>
            <a:ext cx="91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p:nvPr/>
        </p:nvCxnSpPr>
        <p:spPr>
          <a:xfrm>
            <a:off x="5410200" y="3810000"/>
            <a:ext cx="762000" cy="38100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447800" y="2057400"/>
            <a:ext cx="1447800" cy="16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1066800" y="60325"/>
            <a:ext cx="5943600" cy="3292475"/>
          </a:xfrm>
          <a:prstGeom prst="rect">
            <a:avLst/>
          </a:prstGeom>
          <a:noFill/>
          <a:ln w="9525">
            <a:noFill/>
            <a:miter lim="800000"/>
            <a:headEnd/>
            <a:tailEnd/>
          </a:ln>
        </p:spPr>
      </p:pic>
      <p:graphicFrame>
        <p:nvGraphicFramePr>
          <p:cNvPr id="2" name="Table 1"/>
          <p:cNvGraphicFramePr>
            <a:graphicFrameLocks noGrp="1"/>
          </p:cNvGraphicFramePr>
          <p:nvPr/>
        </p:nvGraphicFramePr>
        <p:xfrm>
          <a:off x="597725" y="4038600"/>
          <a:ext cx="7924800" cy="2662236"/>
        </p:xfrm>
        <a:graphic>
          <a:graphicData uri="http://schemas.openxmlformats.org/drawingml/2006/table">
            <a:tbl>
              <a:tblPr firstRow="1" bandRow="1">
                <a:tableStyleId>{69012ECD-51FC-41F1-AA8D-1B2483CD663E}</a:tableStyleId>
              </a:tblPr>
              <a:tblGrid>
                <a:gridCol w="3962400">
                  <a:extLst>
                    <a:ext uri="{9D8B030D-6E8A-4147-A177-3AD203B41FA5}">
                      <a16:colId xmlns="" xmlns:a16="http://schemas.microsoft.com/office/drawing/2014/main" val="20000"/>
                    </a:ext>
                  </a:extLst>
                </a:gridCol>
                <a:gridCol w="3962400">
                  <a:extLst>
                    <a:ext uri="{9D8B030D-6E8A-4147-A177-3AD203B41FA5}">
                      <a16:colId xmlns="" xmlns:a16="http://schemas.microsoft.com/office/drawing/2014/main" val="20001"/>
                    </a:ext>
                  </a:extLst>
                </a:gridCol>
              </a:tblGrid>
              <a:tr h="370884">
                <a:tc>
                  <a:txBody>
                    <a:bodyPr/>
                    <a:lstStyle/>
                    <a:p>
                      <a:r>
                        <a:rPr lang="en-US" sz="1800" dirty="0"/>
                        <a:t>Antigen</a:t>
                      </a:r>
                    </a:p>
                  </a:txBody>
                  <a:tcPr marT="45725" marB="45725"/>
                </a:tc>
                <a:tc>
                  <a:txBody>
                    <a:bodyPr/>
                    <a:lstStyle/>
                    <a:p>
                      <a:r>
                        <a:rPr lang="en-US" sz="1800" dirty="0"/>
                        <a:t>Antibody</a:t>
                      </a:r>
                    </a:p>
                  </a:txBody>
                  <a:tcPr marT="45725" marB="45725"/>
                </a:tc>
                <a:extLst>
                  <a:ext uri="{0D108BD9-81ED-4DB2-BD59-A6C34878D82A}">
                    <a16:rowId xmlns="" xmlns:a16="http://schemas.microsoft.com/office/drawing/2014/main" val="10000"/>
                  </a:ext>
                </a:extLst>
              </a:tr>
              <a:tr h="640156">
                <a:tc>
                  <a:txBody>
                    <a:bodyPr/>
                    <a:lstStyle/>
                    <a:p>
                      <a:r>
                        <a:rPr lang="en-US" sz="1800" dirty="0"/>
                        <a:t>Any </a:t>
                      </a:r>
                      <a:r>
                        <a:rPr lang="en-US" sz="1800" b="0" dirty="0"/>
                        <a:t>foreign substance </a:t>
                      </a:r>
                      <a:r>
                        <a:rPr lang="en-US" sz="1800" dirty="0"/>
                        <a:t>that induce immune response</a:t>
                      </a:r>
                    </a:p>
                  </a:txBody>
                  <a:tcPr marT="45725" marB="45725"/>
                </a:tc>
                <a:tc>
                  <a:txBody>
                    <a:bodyPr/>
                    <a:lstStyle/>
                    <a:p>
                      <a:r>
                        <a:rPr lang="en-US" sz="1800" dirty="0" err="1"/>
                        <a:t>Glycoproteins</a:t>
                      </a:r>
                      <a:r>
                        <a:rPr lang="en-US" sz="1800" baseline="0" dirty="0"/>
                        <a:t> that are formed to fight against antigen</a:t>
                      </a:r>
                      <a:endParaRPr lang="en-US" sz="1800" dirty="0"/>
                    </a:p>
                  </a:txBody>
                  <a:tcPr marT="45725" marB="45725"/>
                </a:tc>
                <a:extLst>
                  <a:ext uri="{0D108BD9-81ED-4DB2-BD59-A6C34878D82A}">
                    <a16:rowId xmlns="" xmlns:a16="http://schemas.microsoft.com/office/drawing/2014/main" val="10001"/>
                  </a:ext>
                </a:extLst>
              </a:tr>
              <a:tr h="640156">
                <a:tc>
                  <a:txBody>
                    <a:bodyPr/>
                    <a:lstStyle/>
                    <a:p>
                      <a:r>
                        <a:rPr lang="en-US" sz="1800" dirty="0"/>
                        <a:t>Generally proteins, but can be carbohydrates, lipids </a:t>
                      </a:r>
                      <a:r>
                        <a:rPr lang="en-US" sz="1800" dirty="0" err="1"/>
                        <a:t>etc</a:t>
                      </a:r>
                      <a:endParaRPr lang="en-US" sz="1800" dirty="0"/>
                    </a:p>
                  </a:txBody>
                  <a:tcPr marT="45725" marB="45725"/>
                </a:tc>
                <a:tc>
                  <a:txBody>
                    <a:bodyPr/>
                    <a:lstStyle/>
                    <a:p>
                      <a:r>
                        <a:rPr lang="en-US" sz="1800" dirty="0"/>
                        <a:t>Proteins</a:t>
                      </a:r>
                      <a:r>
                        <a:rPr lang="en-US" sz="1800" baseline="0" dirty="0"/>
                        <a:t> in nature</a:t>
                      </a:r>
                      <a:endParaRPr lang="en-US" sz="1800" dirty="0"/>
                    </a:p>
                  </a:txBody>
                  <a:tcPr marT="45725" marB="45725"/>
                </a:tc>
                <a:extLst>
                  <a:ext uri="{0D108BD9-81ED-4DB2-BD59-A6C34878D82A}">
                    <a16:rowId xmlns="" xmlns:a16="http://schemas.microsoft.com/office/drawing/2014/main" val="10002"/>
                  </a:ext>
                </a:extLst>
              </a:tr>
              <a:tr h="370884">
                <a:tc>
                  <a:txBody>
                    <a:bodyPr/>
                    <a:lstStyle/>
                    <a:p>
                      <a:r>
                        <a:rPr lang="en-US" sz="1800" dirty="0"/>
                        <a:t>Triggers the formation of antibodies </a:t>
                      </a:r>
                    </a:p>
                  </a:txBody>
                  <a:tcPr marT="45725" marB="45725"/>
                </a:tc>
                <a:tc>
                  <a:txBody>
                    <a:bodyPr/>
                    <a:lstStyle/>
                    <a:p>
                      <a:r>
                        <a:rPr lang="en-US" sz="1800" dirty="0"/>
                        <a:t>Variable site has antigen binding domain</a:t>
                      </a:r>
                    </a:p>
                  </a:txBody>
                  <a:tcPr marT="45725" marB="45725"/>
                </a:tc>
                <a:extLst>
                  <a:ext uri="{0D108BD9-81ED-4DB2-BD59-A6C34878D82A}">
                    <a16:rowId xmlns="" xmlns:a16="http://schemas.microsoft.com/office/drawing/2014/main" val="10003"/>
                  </a:ext>
                </a:extLst>
              </a:tr>
              <a:tr h="640156">
                <a:tc>
                  <a:txBody>
                    <a:bodyPr/>
                    <a:lstStyle/>
                    <a:p>
                      <a:r>
                        <a:rPr lang="en-US" sz="1800" dirty="0"/>
                        <a:t>Cause diseases or allergic reaction</a:t>
                      </a:r>
                    </a:p>
                  </a:txBody>
                  <a:tcPr marT="45725" marB="45725"/>
                </a:tc>
                <a:tc>
                  <a:txBody>
                    <a:bodyPr/>
                    <a:lstStyle/>
                    <a:p>
                      <a:r>
                        <a:rPr lang="en-US" sz="1800" dirty="0"/>
                        <a:t>Protects the immune system by lysis</a:t>
                      </a:r>
                      <a:r>
                        <a:rPr lang="en-US" sz="1800" baseline="0" dirty="0"/>
                        <a:t> of antigenic material</a:t>
                      </a:r>
                      <a:endParaRPr lang="en-US" sz="1800" dirty="0"/>
                    </a:p>
                  </a:txBody>
                  <a:tcPr marT="45725" marB="45725"/>
                </a:tc>
                <a:extLst>
                  <a:ext uri="{0D108BD9-81ED-4DB2-BD59-A6C34878D82A}">
                    <a16:rowId xmlns="" xmlns:a16="http://schemas.microsoft.com/office/drawing/2014/main" val="10004"/>
                  </a:ext>
                </a:extLst>
              </a:tr>
            </a:tbl>
          </a:graphicData>
        </a:graphic>
      </p:graphicFrame>
      <p:pic>
        <p:nvPicPr>
          <p:cNvPr id="33814" name="Picture 23" descr="Image result for antigens are the molecules recognized by the immune response, while epitopes are sites within"/>
          <p:cNvPicPr>
            <a:picLocks noChangeAspect="1" noChangeArrowheads="1"/>
          </p:cNvPicPr>
          <p:nvPr/>
        </p:nvPicPr>
        <p:blipFill>
          <a:blip r:embed="rId3" cstate="print"/>
          <a:srcRect l="37367" t="15031" r="34296"/>
          <a:stretch>
            <a:fillRect/>
          </a:stretch>
        </p:blipFill>
        <p:spPr bwMode="auto">
          <a:xfrm>
            <a:off x="7315200" y="152400"/>
            <a:ext cx="1722438" cy="387667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452438" y="1600200"/>
            <a:ext cx="8158162" cy="3785652"/>
          </a:xfrm>
          <a:prstGeom prst="rect">
            <a:avLst/>
          </a:prstGeom>
          <a:noFill/>
          <a:ln>
            <a:noFill/>
          </a:ln>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defRPr/>
            </a:pPr>
            <a:r>
              <a:rPr lang="en-US" altLang="en-US" sz="2400" dirty="0">
                <a:latin typeface="+mn-lt"/>
              </a:rPr>
              <a:t> Initiated by innate system</a:t>
            </a:r>
          </a:p>
          <a:p>
            <a:pPr eaLnBrk="1" hangingPunct="1">
              <a:spcBef>
                <a:spcPct val="0"/>
              </a:spcBef>
              <a:defRPr/>
            </a:pPr>
            <a:endParaRPr lang="en-US" altLang="en-US" sz="2400" dirty="0">
              <a:latin typeface="+mn-lt"/>
            </a:endParaRPr>
          </a:p>
          <a:p>
            <a:pPr eaLnBrk="1" hangingPunct="1">
              <a:spcBef>
                <a:spcPct val="0"/>
              </a:spcBef>
              <a:defRPr/>
            </a:pPr>
            <a:r>
              <a:rPr lang="en-US" altLang="en-US" sz="2400" dirty="0">
                <a:latin typeface="+mn-lt"/>
              </a:rPr>
              <a:t> Diverse set of </a:t>
            </a:r>
            <a:r>
              <a:rPr lang="en-US" altLang="en-US" sz="2400" b="1" dirty="0">
                <a:latin typeface="+mn-lt"/>
              </a:rPr>
              <a:t>receptors </a:t>
            </a:r>
          </a:p>
          <a:p>
            <a:pPr eaLnBrk="1" hangingPunct="1">
              <a:spcBef>
                <a:spcPct val="0"/>
              </a:spcBef>
              <a:defRPr/>
            </a:pPr>
            <a:endParaRPr lang="en-US" altLang="en-US" sz="2400" dirty="0">
              <a:latin typeface="+mn-lt"/>
            </a:endParaRPr>
          </a:p>
          <a:p>
            <a:pPr eaLnBrk="1" hangingPunct="1">
              <a:spcBef>
                <a:spcPct val="0"/>
              </a:spcBef>
              <a:defRPr/>
            </a:pPr>
            <a:r>
              <a:rPr lang="en-US" altLang="en-US" sz="2400" dirty="0">
                <a:latin typeface="+mn-lt"/>
              </a:rPr>
              <a:t> Recognizes </a:t>
            </a:r>
            <a:r>
              <a:rPr lang="en-US" altLang="en-US" sz="2400" b="1" dirty="0">
                <a:latin typeface="+mn-lt"/>
              </a:rPr>
              <a:t>pathogen-specific epitopes</a:t>
            </a:r>
            <a:r>
              <a:rPr lang="en-US" altLang="en-US" sz="2400" dirty="0">
                <a:latin typeface="+mn-lt"/>
              </a:rPr>
              <a:t> (immune specificity)</a:t>
            </a:r>
          </a:p>
          <a:p>
            <a:pPr eaLnBrk="1" hangingPunct="1">
              <a:spcBef>
                <a:spcPct val="0"/>
              </a:spcBef>
              <a:buFontTx/>
              <a:buNone/>
              <a:defRPr/>
            </a:pPr>
            <a:endParaRPr lang="en-US" altLang="en-US" sz="2400" dirty="0">
              <a:latin typeface="+mn-lt"/>
            </a:endParaRPr>
          </a:p>
          <a:p>
            <a:pPr eaLnBrk="1" hangingPunct="1">
              <a:spcBef>
                <a:spcPct val="0"/>
              </a:spcBef>
              <a:defRPr/>
            </a:pPr>
            <a:r>
              <a:rPr lang="en-US" altLang="en-US" sz="2400" dirty="0">
                <a:latin typeface="+mn-lt"/>
              </a:rPr>
              <a:t> Immune </a:t>
            </a:r>
            <a:r>
              <a:rPr lang="en-US" altLang="en-US" sz="2400" b="1" dirty="0">
                <a:latin typeface="+mn-lt"/>
              </a:rPr>
              <a:t>memory</a:t>
            </a:r>
          </a:p>
          <a:p>
            <a:pPr eaLnBrk="1" hangingPunct="1">
              <a:spcBef>
                <a:spcPct val="0"/>
              </a:spcBef>
              <a:defRPr/>
            </a:pPr>
            <a:endParaRPr lang="en-US" altLang="en-US" sz="2400" dirty="0">
              <a:latin typeface="+mn-lt"/>
            </a:endParaRPr>
          </a:p>
          <a:p>
            <a:pPr eaLnBrk="1" hangingPunct="1">
              <a:spcBef>
                <a:spcPct val="0"/>
              </a:spcBef>
              <a:defRPr/>
            </a:pPr>
            <a:r>
              <a:rPr lang="en-US" altLang="en-US" sz="2400" dirty="0">
                <a:latin typeface="+mn-lt"/>
              </a:rPr>
              <a:t> Maintenance of </a:t>
            </a:r>
            <a:r>
              <a:rPr lang="en-US" altLang="en-US" sz="2400" b="1" dirty="0">
                <a:latin typeface="+mn-lt"/>
              </a:rPr>
              <a:t>Self Tolerance</a:t>
            </a:r>
          </a:p>
          <a:p>
            <a:pPr eaLnBrk="1" hangingPunct="1">
              <a:spcBef>
                <a:spcPct val="0"/>
              </a:spcBef>
              <a:defRPr/>
            </a:pPr>
            <a:endParaRPr lang="en-US" altLang="en-US" sz="2400" dirty="0">
              <a:latin typeface="+mn-lt"/>
            </a:endParaRPr>
          </a:p>
        </p:txBody>
      </p:sp>
      <p:sp>
        <p:nvSpPr>
          <p:cNvPr id="35843" name="TextBox 1"/>
          <p:cNvSpPr txBox="1">
            <a:spLocks noChangeArrowheads="1"/>
          </p:cNvSpPr>
          <p:nvPr/>
        </p:nvSpPr>
        <p:spPr bwMode="auto">
          <a:xfrm>
            <a:off x="838200" y="228600"/>
            <a:ext cx="7250113" cy="584200"/>
          </a:xfrm>
          <a:prstGeom prst="rect">
            <a:avLst/>
          </a:prstGeom>
          <a:noFill/>
          <a:ln w="9525">
            <a:noFill/>
            <a:miter lim="800000"/>
            <a:headEnd/>
            <a:tailEnd/>
          </a:ln>
        </p:spPr>
        <p:txBody>
          <a:bodyPr wrap="none">
            <a:spAutoFit/>
          </a:bodyPr>
          <a:lstStyle/>
          <a:p>
            <a:pPr eaLnBrk="1" hangingPunct="1"/>
            <a:r>
              <a:rPr lang="en-US" altLang="en-US" sz="3200" b="1" dirty="0"/>
              <a:t>Adaptive Immune Response: Key Points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preferRelativeResize="0">
            <a:picLocks noChangeArrowheads="1"/>
          </p:cNvPicPr>
          <p:nvPr/>
        </p:nvPicPr>
        <p:blipFill>
          <a:blip r:embed="rId2" cstate="print"/>
          <a:srcRect t="15302"/>
          <a:stretch>
            <a:fillRect/>
          </a:stretch>
        </p:blipFill>
        <p:spPr bwMode="auto">
          <a:xfrm>
            <a:off x="137160" y="1090550"/>
            <a:ext cx="8778240" cy="2971800"/>
          </a:xfrm>
          <a:prstGeom prst="rect">
            <a:avLst/>
          </a:prstGeom>
          <a:noFill/>
          <a:ln w="9525">
            <a:noFill/>
            <a:miter lim="800000"/>
            <a:headEnd/>
            <a:tailEnd/>
          </a:ln>
        </p:spPr>
      </p:pic>
      <p:pic>
        <p:nvPicPr>
          <p:cNvPr id="5" name="Picture 2" descr="Image result for adaptive immunity"/>
          <p:cNvPicPr>
            <a:picLocks noChangeAspect="1" noChangeArrowheads="1"/>
          </p:cNvPicPr>
          <p:nvPr/>
        </p:nvPicPr>
        <p:blipFill>
          <a:blip r:embed="rId3" cstate="print"/>
          <a:srcRect b="7385"/>
          <a:stretch>
            <a:fillRect/>
          </a:stretch>
        </p:blipFill>
        <p:spPr bwMode="auto">
          <a:xfrm>
            <a:off x="2743200" y="3645725"/>
            <a:ext cx="5188920" cy="3124200"/>
          </a:xfrm>
          <a:prstGeom prst="rect">
            <a:avLst/>
          </a:prstGeom>
          <a:noFill/>
          <a:ln w="9525">
            <a:noFill/>
            <a:miter lim="800000"/>
            <a:headEnd/>
            <a:tailEnd/>
          </a:ln>
        </p:spPr>
      </p:pic>
      <p:sp>
        <p:nvSpPr>
          <p:cNvPr id="4" name="Title 3"/>
          <p:cNvSpPr txBox="1">
            <a:spLocks/>
          </p:cNvSpPr>
          <p:nvPr/>
        </p:nvSpPr>
        <p:spPr>
          <a:xfrm>
            <a:off x="685800" y="23750"/>
            <a:ext cx="7772400" cy="9431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chemeClr val="tx2"/>
                </a:solidFill>
                <a:effectLst/>
                <a:uLnTx/>
                <a:uFillTx/>
                <a:latin typeface="+mj-lt"/>
                <a:ea typeface="+mj-ea"/>
                <a:cs typeface="+mj-cs"/>
              </a:rPr>
              <a:t>Innate </a:t>
            </a:r>
            <a:r>
              <a:rPr kumimoji="0" lang="en-US" sz="3200" b="0" i="0" u="none" strike="noStrike" kern="0" cap="none" spc="0" normalizeH="0" baseline="0" noProof="0" dirty="0" err="1">
                <a:ln>
                  <a:noFill/>
                </a:ln>
                <a:solidFill>
                  <a:schemeClr val="tx2"/>
                </a:solidFill>
                <a:effectLst/>
                <a:uLnTx/>
                <a:uFillTx/>
                <a:latin typeface="+mj-lt"/>
                <a:ea typeface="+mj-ea"/>
                <a:cs typeface="+mj-cs"/>
              </a:rPr>
              <a:t>vs</a:t>
            </a:r>
            <a:r>
              <a:rPr kumimoji="0" lang="en-US" sz="3200" b="1" i="0" u="none" strike="noStrike" kern="0" cap="none" spc="0" normalizeH="0" baseline="0" noProof="0" dirty="0">
                <a:ln>
                  <a:noFill/>
                </a:ln>
                <a:solidFill>
                  <a:schemeClr val="tx2"/>
                </a:solidFill>
                <a:effectLst/>
                <a:uLnTx/>
                <a:uFillTx/>
                <a:latin typeface="+mj-lt"/>
                <a:ea typeface="+mj-ea"/>
                <a:cs typeface="+mj-cs"/>
              </a:rPr>
              <a:t> Adaptive</a:t>
            </a:r>
            <a:br>
              <a:rPr kumimoji="0" lang="en-US" sz="3200" b="1" i="0" u="none" strike="noStrike" kern="0" cap="none" spc="0" normalizeH="0" baseline="0" noProof="0" dirty="0">
                <a:ln>
                  <a:noFill/>
                </a:ln>
                <a:solidFill>
                  <a:schemeClr val="tx2"/>
                </a:solidFill>
                <a:effectLst/>
                <a:uLnTx/>
                <a:uFillTx/>
                <a:latin typeface="+mj-lt"/>
                <a:ea typeface="+mj-ea"/>
                <a:cs typeface="+mj-cs"/>
              </a:rPr>
            </a:br>
            <a:r>
              <a:rPr kumimoji="0" lang="en-US" sz="2800" b="0" i="0" u="none" strike="noStrike" kern="0" cap="none" spc="0" normalizeH="0" baseline="0" noProof="0" dirty="0">
                <a:ln>
                  <a:noFill/>
                </a:ln>
                <a:solidFill>
                  <a:schemeClr val="tx2"/>
                </a:solidFill>
                <a:effectLst/>
                <a:uLnTx/>
                <a:uFillTx/>
                <a:latin typeface="+mj-lt"/>
                <a:ea typeface="+mj-ea"/>
                <a:cs typeface="+mj-cs"/>
              </a:rPr>
              <a:t>Differences at a glance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result for innate and adaptive immune response memory response"/>
          <p:cNvPicPr>
            <a:picLocks noChangeAspect="1" noChangeArrowheads="1"/>
          </p:cNvPicPr>
          <p:nvPr/>
        </p:nvPicPr>
        <p:blipFill>
          <a:blip r:embed="rId2" cstate="print"/>
          <a:srcRect/>
          <a:stretch>
            <a:fillRect/>
          </a:stretch>
        </p:blipFill>
        <p:spPr bwMode="auto">
          <a:xfrm>
            <a:off x="88075" y="1098550"/>
            <a:ext cx="8961438" cy="5683250"/>
          </a:xfrm>
          <a:prstGeom prst="rect">
            <a:avLst/>
          </a:prstGeom>
          <a:noFill/>
          <a:ln w="9525">
            <a:noFill/>
            <a:miter lim="800000"/>
            <a:headEnd/>
            <a:tailEnd/>
          </a:ln>
        </p:spPr>
      </p:pic>
      <p:sp>
        <p:nvSpPr>
          <p:cNvPr id="4" name="Title 3"/>
          <p:cNvSpPr txBox="1">
            <a:spLocks/>
          </p:cNvSpPr>
          <p:nvPr/>
        </p:nvSpPr>
        <p:spPr>
          <a:xfrm>
            <a:off x="685800" y="23750"/>
            <a:ext cx="7772400" cy="9431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chemeClr val="tx2"/>
                </a:solidFill>
                <a:effectLst/>
                <a:uLnTx/>
                <a:uFillTx/>
                <a:latin typeface="+mj-lt"/>
                <a:ea typeface="+mj-ea"/>
                <a:cs typeface="+mj-cs"/>
              </a:rPr>
              <a:t>Innate </a:t>
            </a:r>
            <a:r>
              <a:rPr kumimoji="0" lang="en-US" sz="3200" b="0" i="0" u="none" strike="noStrike" kern="0" cap="none" spc="0" normalizeH="0" baseline="0" noProof="0" dirty="0" err="1">
                <a:ln>
                  <a:noFill/>
                </a:ln>
                <a:solidFill>
                  <a:schemeClr val="tx2"/>
                </a:solidFill>
                <a:effectLst/>
                <a:uLnTx/>
                <a:uFillTx/>
                <a:latin typeface="+mj-lt"/>
                <a:ea typeface="+mj-ea"/>
                <a:cs typeface="+mj-cs"/>
              </a:rPr>
              <a:t>vs</a:t>
            </a:r>
            <a:r>
              <a:rPr kumimoji="0" lang="en-US" sz="3200" b="1" i="0" u="none" strike="noStrike" kern="0" cap="none" spc="0" normalizeH="0" baseline="0" noProof="0" dirty="0">
                <a:ln>
                  <a:noFill/>
                </a:ln>
                <a:solidFill>
                  <a:schemeClr val="tx2"/>
                </a:solidFill>
                <a:effectLst/>
                <a:uLnTx/>
                <a:uFillTx/>
                <a:latin typeface="+mj-lt"/>
                <a:ea typeface="+mj-ea"/>
                <a:cs typeface="+mj-cs"/>
              </a:rPr>
              <a:t> Adaptive</a:t>
            </a:r>
            <a:br>
              <a:rPr kumimoji="0" lang="en-US" sz="3200" b="1" i="0" u="none" strike="noStrike" kern="0" cap="none" spc="0" normalizeH="0" baseline="0" noProof="0" dirty="0">
                <a:ln>
                  <a:noFill/>
                </a:ln>
                <a:solidFill>
                  <a:schemeClr val="tx2"/>
                </a:solidFill>
                <a:effectLst/>
                <a:uLnTx/>
                <a:uFillTx/>
                <a:latin typeface="+mj-lt"/>
                <a:ea typeface="+mj-ea"/>
                <a:cs typeface="+mj-cs"/>
              </a:rPr>
            </a:br>
            <a:r>
              <a:rPr kumimoji="0" lang="en-US" sz="2800" b="0" i="0" u="none" strike="noStrike" kern="0" cap="none" spc="0" normalizeH="0" baseline="0" noProof="0" dirty="0">
                <a:ln>
                  <a:noFill/>
                </a:ln>
                <a:solidFill>
                  <a:schemeClr val="tx2"/>
                </a:solidFill>
                <a:effectLst/>
                <a:uLnTx/>
                <a:uFillTx/>
                <a:latin typeface="+mj-lt"/>
                <a:ea typeface="+mj-ea"/>
                <a:cs typeface="+mj-cs"/>
              </a:rPr>
              <a:t>Timeline after infection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5" descr="https://res.cloudinary.com/emazecom/image/fetch/c_limit,a_ignore,w_400,h_440/https%3A%2F%2Fuserscontent2.emaze.com%2Fimages%2F56e14316-cf93-4f93-b008-68ccfb8a6d78%2F1a3827e18f54c9df6449aed1e3157342.jpg"/>
          <p:cNvPicPr>
            <a:picLocks noChangeAspect="1" noChangeArrowheads="1"/>
          </p:cNvPicPr>
          <p:nvPr/>
        </p:nvPicPr>
        <p:blipFill>
          <a:blip r:embed="rId2" cstate="print"/>
          <a:srcRect/>
          <a:stretch>
            <a:fillRect/>
          </a:stretch>
        </p:blipFill>
        <p:spPr bwMode="auto">
          <a:xfrm>
            <a:off x="2362200" y="990600"/>
            <a:ext cx="4413368" cy="4754880"/>
          </a:xfrm>
          <a:prstGeom prst="rect">
            <a:avLst/>
          </a:prstGeom>
          <a:noFill/>
          <a:ln w="9525">
            <a:noFill/>
            <a:miter lim="800000"/>
            <a:headEnd/>
            <a:tailEnd/>
          </a:ln>
        </p:spPr>
      </p:pic>
      <p:sp>
        <p:nvSpPr>
          <p:cNvPr id="5" name="Content Placeholder 4"/>
          <p:cNvSpPr>
            <a:spLocks noGrp="1"/>
          </p:cNvSpPr>
          <p:nvPr>
            <p:ph idx="1"/>
          </p:nvPr>
        </p:nvSpPr>
        <p:spPr>
          <a:xfrm>
            <a:off x="685800" y="5715000"/>
            <a:ext cx="7772400" cy="838200"/>
          </a:xfrm>
        </p:spPr>
        <p:txBody>
          <a:bodyPr/>
          <a:lstStyle/>
          <a:p>
            <a:r>
              <a:rPr lang="en-US" altLang="en-US" sz="2000" dirty="0">
                <a:cs typeface="Arial" charset="0"/>
              </a:rPr>
              <a:t>Losing the Innate arm of the immune system results in more disastrous outcome than losing the acquired arm</a:t>
            </a:r>
          </a:p>
          <a:p>
            <a:endParaRPr lang="en-US" sz="2000" dirty="0"/>
          </a:p>
        </p:txBody>
      </p:sp>
      <p:sp>
        <p:nvSpPr>
          <p:cNvPr id="6" name="Title 3"/>
          <p:cNvSpPr txBox="1">
            <a:spLocks/>
          </p:cNvSpPr>
          <p:nvPr/>
        </p:nvSpPr>
        <p:spPr>
          <a:xfrm>
            <a:off x="685800" y="23750"/>
            <a:ext cx="7772400" cy="943100"/>
          </a:xfrm>
          <a:prstGeom prst="rect">
            <a:avLst/>
          </a:prstGeom>
        </p:spPr>
        <p:txBody>
          <a:bodyPr/>
          <a:lstStyle/>
          <a:p>
            <a:pPr lvl="0" algn="ctr"/>
            <a:r>
              <a:rPr kumimoji="0" lang="en-US" sz="3200" b="1" i="0" u="none" strike="noStrike" kern="0" cap="none" spc="0" normalizeH="0" baseline="0" noProof="0" dirty="0">
                <a:ln>
                  <a:noFill/>
                </a:ln>
                <a:solidFill>
                  <a:schemeClr val="tx2"/>
                </a:solidFill>
                <a:effectLst/>
                <a:uLnTx/>
                <a:uFillTx/>
                <a:latin typeface="+mj-lt"/>
                <a:ea typeface="+mj-ea"/>
                <a:cs typeface="+mj-cs"/>
              </a:rPr>
              <a:t>Innate </a:t>
            </a:r>
            <a:r>
              <a:rPr kumimoji="0" lang="en-US" sz="3200" b="0" i="0" u="none" strike="noStrike" kern="0" cap="none" spc="0" normalizeH="0" baseline="0" noProof="0" dirty="0" err="1">
                <a:ln>
                  <a:noFill/>
                </a:ln>
                <a:solidFill>
                  <a:schemeClr val="tx2"/>
                </a:solidFill>
                <a:effectLst/>
                <a:uLnTx/>
                <a:uFillTx/>
                <a:latin typeface="+mj-lt"/>
                <a:ea typeface="+mj-ea"/>
                <a:cs typeface="+mj-cs"/>
              </a:rPr>
              <a:t>vs</a:t>
            </a:r>
            <a:r>
              <a:rPr kumimoji="0" lang="en-US" sz="3200" b="1" i="0" u="none" strike="noStrike" kern="0" cap="none" spc="0" normalizeH="0" baseline="0" noProof="0" dirty="0">
                <a:ln>
                  <a:noFill/>
                </a:ln>
                <a:solidFill>
                  <a:schemeClr val="tx2"/>
                </a:solidFill>
                <a:effectLst/>
                <a:uLnTx/>
                <a:uFillTx/>
                <a:latin typeface="+mj-lt"/>
                <a:ea typeface="+mj-ea"/>
                <a:cs typeface="+mj-cs"/>
              </a:rPr>
              <a:t> Adaptive</a:t>
            </a:r>
            <a:br>
              <a:rPr kumimoji="0" lang="en-US" sz="3200" b="1" i="0" u="none" strike="noStrike" kern="0" cap="none" spc="0" normalizeH="0" baseline="0" noProof="0" dirty="0">
                <a:ln>
                  <a:noFill/>
                </a:ln>
                <a:solidFill>
                  <a:schemeClr val="tx2"/>
                </a:solidFill>
                <a:effectLst/>
                <a:uLnTx/>
                <a:uFillTx/>
                <a:latin typeface="+mj-lt"/>
                <a:ea typeface="+mj-ea"/>
                <a:cs typeface="+mj-cs"/>
              </a:rPr>
            </a:br>
            <a:r>
              <a:rPr lang="en-US" sz="2800" dirty="0"/>
              <a:t>Which immunity confers more protection?</a:t>
            </a:r>
            <a:endParaRPr kumimoji="0" lang="en-US" sz="28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C5521EF-5A62-4C2F-85D2-C953AEC5B7F6}"/>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b="5098"/>
          <a:stretch/>
        </p:blipFill>
        <p:spPr>
          <a:xfrm>
            <a:off x="2052000" y="90714"/>
            <a:ext cx="5040000" cy="6680235"/>
          </a:xfrm>
          <a:prstGeom prst="rect">
            <a:avLst/>
          </a:prstGeom>
        </p:spPr>
      </p:pic>
      <p:sp>
        <p:nvSpPr>
          <p:cNvPr id="10" name="TextBox 9">
            <a:extLst>
              <a:ext uri="{FF2B5EF4-FFF2-40B4-BE49-F238E27FC236}">
                <a16:creationId xmlns="" xmlns:a16="http://schemas.microsoft.com/office/drawing/2014/main" id="{F1619D1E-9251-439B-9A05-A97708E4FF6F}"/>
              </a:ext>
            </a:extLst>
          </p:cNvPr>
          <p:cNvSpPr txBox="1"/>
          <p:nvPr/>
        </p:nvSpPr>
        <p:spPr>
          <a:xfrm>
            <a:off x="5657744" y="5925438"/>
            <a:ext cx="3593484" cy="830997"/>
          </a:xfrm>
          <a:prstGeom prst="rect">
            <a:avLst/>
          </a:prstGeom>
          <a:noFill/>
        </p:spPr>
        <p:txBody>
          <a:bodyPr wrap="none" rtlCol="0">
            <a:spAutoFit/>
          </a:bodyPr>
          <a:lstStyle/>
          <a:p>
            <a:r>
              <a:rPr lang="en-GB" dirty="0">
                <a:solidFill>
                  <a:schemeClr val="bg1"/>
                </a:solidFill>
              </a:rPr>
              <a:t>Story: H.G</a:t>
            </a:r>
            <a:r>
              <a:rPr lang="en-GB" dirty="0"/>
              <a:t>. Wells</a:t>
            </a:r>
          </a:p>
          <a:p>
            <a:r>
              <a:rPr lang="en-GB" dirty="0">
                <a:solidFill>
                  <a:schemeClr val="bg1"/>
                </a:solidFill>
              </a:rPr>
              <a:t>Direction: </a:t>
            </a:r>
            <a:r>
              <a:rPr lang="en-GB" dirty="0"/>
              <a:t>Steven </a:t>
            </a:r>
            <a:r>
              <a:rPr lang="en-GB" dirty="0" smtClean="0"/>
              <a:t>Spielberg</a:t>
            </a:r>
            <a:endParaRPr lang="en-GB" dirty="0"/>
          </a:p>
        </p:txBody>
      </p:sp>
    </p:spTree>
    <p:extLst>
      <p:ext uri="{BB962C8B-B14F-4D97-AF65-F5344CB8AC3E}">
        <p14:creationId xmlns="" xmlns:p14="http://schemas.microsoft.com/office/powerpoint/2010/main" val="1759064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autoimmune diseases symptoms"/>
          <p:cNvPicPr>
            <a:picLocks noChangeAspect="1" noChangeArrowheads="1"/>
          </p:cNvPicPr>
          <p:nvPr/>
        </p:nvPicPr>
        <p:blipFill>
          <a:blip r:embed="rId3" cstate="print"/>
          <a:srcRect l="2103" t="3819" r="1076" b="4810"/>
          <a:stretch>
            <a:fillRect/>
          </a:stretch>
        </p:blipFill>
        <p:spPr bwMode="auto">
          <a:xfrm>
            <a:off x="1131125" y="2438400"/>
            <a:ext cx="6858000" cy="4343400"/>
          </a:xfrm>
          <a:prstGeom prst="rect">
            <a:avLst/>
          </a:prstGeom>
          <a:noFill/>
          <a:ln w="9525">
            <a:noFill/>
            <a:miter lim="800000"/>
            <a:headEnd/>
            <a:tailEnd/>
          </a:ln>
        </p:spPr>
      </p:pic>
      <p:sp>
        <p:nvSpPr>
          <p:cNvPr id="16387" name="TextBox 4"/>
          <p:cNvSpPr txBox="1">
            <a:spLocks noChangeArrowheads="1"/>
          </p:cNvSpPr>
          <p:nvPr/>
        </p:nvSpPr>
        <p:spPr bwMode="auto">
          <a:xfrm>
            <a:off x="1676400" y="76200"/>
            <a:ext cx="5497513" cy="769938"/>
          </a:xfrm>
          <a:prstGeom prst="rect">
            <a:avLst/>
          </a:prstGeom>
          <a:noFill/>
          <a:ln w="9525">
            <a:noFill/>
            <a:miter lim="800000"/>
            <a:headEnd/>
            <a:tailEnd/>
          </a:ln>
        </p:spPr>
        <p:txBody>
          <a:bodyPr wrap="none">
            <a:spAutoFit/>
          </a:bodyPr>
          <a:lstStyle/>
          <a:p>
            <a:pPr eaLnBrk="1" hangingPunct="1"/>
            <a:r>
              <a:rPr lang="en-US" altLang="en-US" sz="4400" b="1"/>
              <a:t>Autoimmune Diseases</a:t>
            </a:r>
          </a:p>
        </p:txBody>
      </p:sp>
      <p:sp>
        <p:nvSpPr>
          <p:cNvPr id="16388" name="Rectangle 5"/>
          <p:cNvSpPr>
            <a:spLocks noChangeArrowheads="1"/>
          </p:cNvSpPr>
          <p:nvPr/>
        </p:nvSpPr>
        <p:spPr bwMode="auto">
          <a:xfrm>
            <a:off x="228600" y="769938"/>
            <a:ext cx="9067800" cy="830262"/>
          </a:xfrm>
          <a:prstGeom prst="rect">
            <a:avLst/>
          </a:prstGeom>
          <a:noFill/>
          <a:ln w="9525">
            <a:noFill/>
            <a:miter lim="800000"/>
            <a:headEnd/>
            <a:tailEnd/>
          </a:ln>
        </p:spPr>
        <p:txBody>
          <a:bodyPr>
            <a:spAutoFit/>
          </a:bodyPr>
          <a:lstStyle/>
          <a:p>
            <a:pPr>
              <a:spcBef>
                <a:spcPct val="30000"/>
              </a:spcBef>
            </a:pPr>
            <a:r>
              <a:rPr lang="en-US" altLang="en-US" b="1" u="sng" dirty="0"/>
              <a:t>Rheumatoid arthritis</a:t>
            </a:r>
            <a:r>
              <a:rPr lang="en-US" altLang="en-US" dirty="0"/>
              <a:t>: A chronic inflammatory disorder affecting joints, mostly in the hands and feet.</a:t>
            </a:r>
          </a:p>
        </p:txBody>
      </p:sp>
      <p:sp>
        <p:nvSpPr>
          <p:cNvPr id="16389" name="Rectangle 6"/>
          <p:cNvSpPr>
            <a:spLocks noChangeArrowheads="1"/>
          </p:cNvSpPr>
          <p:nvPr/>
        </p:nvSpPr>
        <p:spPr bwMode="auto">
          <a:xfrm>
            <a:off x="228600" y="1570038"/>
            <a:ext cx="8839200" cy="831850"/>
          </a:xfrm>
          <a:prstGeom prst="rect">
            <a:avLst/>
          </a:prstGeom>
          <a:noFill/>
          <a:ln w="9525">
            <a:noFill/>
            <a:miter lim="800000"/>
            <a:headEnd/>
            <a:tailEnd/>
          </a:ln>
        </p:spPr>
        <p:txBody>
          <a:bodyPr>
            <a:spAutoFit/>
          </a:bodyPr>
          <a:lstStyle/>
          <a:p>
            <a:pPr>
              <a:spcBef>
                <a:spcPct val="30000"/>
              </a:spcBef>
            </a:pPr>
            <a:r>
              <a:rPr lang="en-US" altLang="en-US" b="1" u="sng" dirty="0"/>
              <a:t>Type 1 diabetes</a:t>
            </a:r>
            <a:r>
              <a:rPr lang="en-US" altLang="en-US" dirty="0"/>
              <a:t>: A chronic condition in which the pancreas produces little or no insulin.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3757550" y="0"/>
            <a:ext cx="1620957" cy="646331"/>
          </a:xfrm>
          <a:prstGeom prst="rect">
            <a:avLst/>
          </a:prstGeom>
          <a:noFill/>
          <a:ln w="9525">
            <a:noFill/>
            <a:miter lim="800000"/>
            <a:headEnd/>
            <a:tailEnd/>
          </a:ln>
        </p:spPr>
        <p:txBody>
          <a:bodyPr wrap="square">
            <a:spAutoFit/>
          </a:bodyPr>
          <a:lstStyle/>
          <a:p>
            <a:pPr eaLnBrk="1" hangingPunct="1"/>
            <a:r>
              <a:rPr lang="en-US" altLang="en-US" sz="3600" b="1" dirty="0"/>
              <a:t>Cancer</a:t>
            </a:r>
          </a:p>
        </p:txBody>
      </p:sp>
      <p:pic>
        <p:nvPicPr>
          <p:cNvPr id="17411" name="Picture 5" descr="http://www.medschool.lsuhsc.edu/genetics_center/louisiana/images/cancer_figure1.gif"/>
          <p:cNvPicPr>
            <a:picLocks noChangeAspect="1" noChangeArrowheads="1"/>
          </p:cNvPicPr>
          <p:nvPr/>
        </p:nvPicPr>
        <p:blipFill>
          <a:blip r:embed="rId3" cstate="print"/>
          <a:srcRect/>
          <a:stretch>
            <a:fillRect/>
          </a:stretch>
        </p:blipFill>
        <p:spPr bwMode="auto">
          <a:xfrm>
            <a:off x="4147060" y="2948050"/>
            <a:ext cx="4587240" cy="3840480"/>
          </a:xfrm>
          <a:prstGeom prst="rect">
            <a:avLst/>
          </a:prstGeom>
          <a:noFill/>
          <a:ln w="9525">
            <a:solidFill>
              <a:srgbClr val="008000"/>
            </a:solidFill>
            <a:miter lim="800000"/>
            <a:headEnd/>
            <a:tailEnd/>
          </a:ln>
        </p:spPr>
      </p:pic>
      <p:pic>
        <p:nvPicPr>
          <p:cNvPr id="17412" name="Picture 7" descr="http://www.medschool.lsuhsc.edu/genetics_center/louisiana/images/cancer_figure2.gif"/>
          <p:cNvPicPr>
            <a:picLocks noChangeAspect="1" noChangeArrowheads="1"/>
          </p:cNvPicPr>
          <p:nvPr/>
        </p:nvPicPr>
        <p:blipFill>
          <a:blip r:embed="rId4" cstate="print"/>
          <a:srcRect b="972"/>
          <a:stretch>
            <a:fillRect/>
          </a:stretch>
        </p:blipFill>
        <p:spPr bwMode="auto">
          <a:xfrm>
            <a:off x="381000" y="609600"/>
            <a:ext cx="5315683" cy="2263775"/>
          </a:xfrm>
          <a:prstGeom prst="rect">
            <a:avLst/>
          </a:prstGeom>
          <a:noFill/>
          <a:ln w="9525">
            <a:solidFill>
              <a:srgbClr val="008000"/>
            </a:solid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p:cNvSpPr txBox="1">
            <a:spLocks noChangeArrowheads="1"/>
          </p:cNvSpPr>
          <p:nvPr/>
        </p:nvSpPr>
        <p:spPr bwMode="auto">
          <a:xfrm>
            <a:off x="1822450" y="1371600"/>
            <a:ext cx="5721350" cy="646113"/>
          </a:xfrm>
          <a:prstGeom prst="rect">
            <a:avLst/>
          </a:prstGeom>
          <a:noFill/>
          <a:ln w="9525">
            <a:noFill/>
            <a:miter lim="800000"/>
            <a:headEnd/>
            <a:tailEnd/>
          </a:ln>
        </p:spPr>
        <p:txBody>
          <a:bodyPr wrap="none">
            <a:spAutoFit/>
          </a:bodyPr>
          <a:lstStyle/>
          <a:p>
            <a:pPr eaLnBrk="1" hangingPunct="1"/>
            <a:r>
              <a:rPr lang="en-US" altLang="en-US" sz="3600" b="1" dirty="0"/>
              <a:t>Vaccination (Immunization)</a:t>
            </a:r>
          </a:p>
        </p:txBody>
      </p:sp>
      <p:sp>
        <p:nvSpPr>
          <p:cNvPr id="38915" name="Picture 6" descr="Kid art"/>
          <p:cNvSpPr>
            <a:spLocks noChangeAspect="1" noChangeArrowheads="1"/>
          </p:cNvSpPr>
          <p:nvPr/>
        </p:nvSpPr>
        <p:spPr bwMode="auto">
          <a:xfrm>
            <a:off x="1219200" y="1651000"/>
            <a:ext cx="7008813" cy="4672013"/>
          </a:xfrm>
          <a:prstGeom prst="rect">
            <a:avLst/>
          </a:prstGeom>
          <a:noFill/>
          <a:ln w="9525">
            <a:noFill/>
            <a:miter lim="800000"/>
            <a:headEnd/>
            <a:tailEnd/>
          </a:ln>
        </p:spPr>
        <p:txBody>
          <a:bodyPr/>
          <a:lstStyle/>
          <a:p>
            <a:endParaRPr lang="en-US" altLang="en-US"/>
          </a:p>
        </p:txBody>
      </p:sp>
      <p:pic>
        <p:nvPicPr>
          <p:cNvPr id="22530" name="Picture 2" descr="A child being vaccinated."/>
          <p:cNvPicPr>
            <a:picLocks noChangeAspect="1" noChangeArrowheads="1"/>
          </p:cNvPicPr>
          <p:nvPr/>
        </p:nvPicPr>
        <p:blipFill>
          <a:blip r:embed="rId2" cstate="print"/>
          <a:srcRect/>
          <a:stretch>
            <a:fillRect/>
          </a:stretch>
        </p:blipFill>
        <p:spPr bwMode="auto">
          <a:xfrm>
            <a:off x="2133600" y="2263877"/>
            <a:ext cx="4876800" cy="3146323"/>
          </a:xfrm>
          <a:prstGeom prst="rect">
            <a:avLst/>
          </a:prstGeom>
          <a:ln>
            <a:noFill/>
          </a:ln>
          <a:effectLst>
            <a:outerShdw blurRad="190500" algn="tl" rotWithShape="0">
              <a:srgbClr val="000000">
                <a:alpha val="70000"/>
              </a:srgbClr>
            </a:outerShdw>
          </a:effectLst>
        </p:spPr>
      </p:pic>
      <p:sp>
        <p:nvSpPr>
          <p:cNvPr id="5" name="Rectangle 4"/>
          <p:cNvSpPr/>
          <p:nvPr/>
        </p:nvSpPr>
        <p:spPr>
          <a:xfrm>
            <a:off x="4020824" y="5357750"/>
            <a:ext cx="3065776" cy="369332"/>
          </a:xfrm>
          <a:prstGeom prst="rect">
            <a:avLst/>
          </a:prstGeom>
        </p:spPr>
        <p:txBody>
          <a:bodyPr wrap="none">
            <a:spAutoFit/>
          </a:bodyPr>
          <a:lstStyle/>
          <a:p>
            <a:r>
              <a:rPr lang="en-US" sz="1800" i="1" dirty="0"/>
              <a:t>http://www.who.int/campaigns/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p:cNvSpPr txBox="1">
            <a:spLocks noChangeArrowheads="1"/>
          </p:cNvSpPr>
          <p:nvPr/>
        </p:nvSpPr>
        <p:spPr bwMode="auto">
          <a:xfrm>
            <a:off x="2819400" y="0"/>
            <a:ext cx="3365500" cy="646113"/>
          </a:xfrm>
          <a:prstGeom prst="rect">
            <a:avLst/>
          </a:prstGeom>
          <a:noFill/>
          <a:ln w="9525">
            <a:noFill/>
            <a:miter lim="800000"/>
            <a:headEnd/>
            <a:tailEnd/>
          </a:ln>
        </p:spPr>
        <p:txBody>
          <a:bodyPr wrap="none">
            <a:spAutoFit/>
          </a:bodyPr>
          <a:lstStyle/>
          <a:p>
            <a:pPr eaLnBrk="1" hangingPunct="1"/>
            <a:r>
              <a:rPr lang="en-US" altLang="en-US" sz="3600" b="1" dirty="0"/>
              <a:t>Drug </a:t>
            </a:r>
            <a:r>
              <a:rPr lang="en-US" altLang="en-US" sz="3600" b="1" dirty="0" err="1"/>
              <a:t>vs</a:t>
            </a:r>
            <a:r>
              <a:rPr lang="en-US" altLang="en-US" sz="3600" b="1" dirty="0"/>
              <a:t> Vaccine</a:t>
            </a:r>
          </a:p>
        </p:txBody>
      </p:sp>
      <p:sp>
        <p:nvSpPr>
          <p:cNvPr id="3" name="Rectangle 7"/>
          <p:cNvSpPr txBox="1">
            <a:spLocks noChangeArrowheads="1"/>
          </p:cNvSpPr>
          <p:nvPr/>
        </p:nvSpPr>
        <p:spPr>
          <a:xfrm>
            <a:off x="457200" y="1295400"/>
            <a:ext cx="82296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US" altLang="en-US" b="1" kern="0" dirty="0"/>
              <a:t>Concept of Drug</a:t>
            </a:r>
          </a:p>
          <a:p>
            <a:pPr lvl="1">
              <a:defRPr/>
            </a:pPr>
            <a:r>
              <a:rPr lang="en-US" altLang="en-US" kern="0" dirty="0"/>
              <a:t>Kill invaders OR foreign pathogens</a:t>
            </a:r>
          </a:p>
          <a:p>
            <a:pPr lvl="1">
              <a:defRPr/>
            </a:pPr>
            <a:r>
              <a:rPr lang="en-US" altLang="en-US" kern="0" dirty="0"/>
              <a:t>Inhibit the growth of pathogens</a:t>
            </a:r>
          </a:p>
          <a:p>
            <a:pPr lvl="1">
              <a:defRPr/>
            </a:pPr>
            <a:endParaRPr lang="en-US" altLang="en-US" kern="0" dirty="0"/>
          </a:p>
          <a:p>
            <a:pPr>
              <a:defRPr/>
            </a:pPr>
            <a:r>
              <a:rPr lang="en-US" altLang="en-US" b="1" kern="0" dirty="0"/>
              <a:t>Concept of Vaccine</a:t>
            </a:r>
          </a:p>
          <a:p>
            <a:pPr lvl="1">
              <a:defRPr/>
            </a:pPr>
            <a:r>
              <a:rPr lang="en-US" altLang="en-US" kern="0" dirty="0"/>
              <a:t>Generate memory against specific pathogens</a:t>
            </a:r>
          </a:p>
          <a:p>
            <a:pPr lvl="1">
              <a:defRPr/>
            </a:pPr>
            <a:r>
              <a:rPr lang="en-US" altLang="en-US" kern="0" dirty="0"/>
              <a:t>Trained immune system to face various existing disease causing agents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p:cNvSpPr txBox="1">
            <a:spLocks noChangeArrowheads="1"/>
          </p:cNvSpPr>
          <p:nvPr/>
        </p:nvSpPr>
        <p:spPr bwMode="auto">
          <a:xfrm>
            <a:off x="26987" y="738055"/>
            <a:ext cx="9040813" cy="6119945"/>
          </a:xfrm>
          <a:prstGeom prst="rect">
            <a:avLst/>
          </a:prstGeom>
          <a:noFill/>
          <a:ln w="9525">
            <a:noFill/>
            <a:miter lim="800000"/>
            <a:headEnd/>
            <a:tailEnd/>
          </a:ln>
        </p:spPr>
        <p:txBody>
          <a:bodyPr>
            <a:spAutoFit/>
          </a:bodyPr>
          <a:lstStyle/>
          <a:p>
            <a:pPr marL="285750" indent="-285750">
              <a:lnSpc>
                <a:spcPct val="150000"/>
              </a:lnSpc>
              <a:buFont typeface="Wingdings" pitchFamily="2" charset="2"/>
              <a:buChar char="q"/>
            </a:pPr>
            <a:r>
              <a:rPr lang="en-US" altLang="en-US" dirty="0">
                <a:solidFill>
                  <a:srgbClr val="0000FF"/>
                </a:solidFill>
              </a:rPr>
              <a:t>Vaccination has yielded some of the most successful stories in alleviating worldwide mortality rates</a:t>
            </a:r>
          </a:p>
          <a:p>
            <a:pPr marL="285750" indent="-285750">
              <a:lnSpc>
                <a:spcPct val="150000"/>
              </a:lnSpc>
              <a:buFont typeface="Wingdings" pitchFamily="2" charset="2"/>
              <a:buChar char="q"/>
            </a:pPr>
            <a:r>
              <a:rPr lang="en-US" altLang="en-US" dirty="0">
                <a:solidFill>
                  <a:srgbClr val="0000FF"/>
                </a:solidFill>
              </a:rPr>
              <a:t>The last case of naturally acquired case of small pox was reported in 1977</a:t>
            </a:r>
          </a:p>
          <a:p>
            <a:pPr marL="285750" indent="-285750">
              <a:lnSpc>
                <a:spcPct val="150000"/>
              </a:lnSpc>
              <a:buFont typeface="Wingdings" pitchFamily="2" charset="2"/>
              <a:buChar char="q"/>
            </a:pPr>
            <a:r>
              <a:rPr lang="en-US" altLang="en-US" dirty="0">
                <a:solidFill>
                  <a:srgbClr val="0000FF"/>
                </a:solidFill>
              </a:rPr>
              <a:t>Consequence of eradication: universal vaccination not required</a:t>
            </a:r>
          </a:p>
          <a:p>
            <a:pPr marL="285750" indent="-285750">
              <a:lnSpc>
                <a:spcPct val="150000"/>
              </a:lnSpc>
              <a:buFont typeface="Wingdings" pitchFamily="2" charset="2"/>
              <a:buChar char="q"/>
            </a:pPr>
            <a:r>
              <a:rPr lang="en-US" altLang="en-US" dirty="0">
                <a:solidFill>
                  <a:srgbClr val="0000FF"/>
                </a:solidFill>
              </a:rPr>
              <a:t>Most vaccine carry slight risk to the person vaccinated</a:t>
            </a:r>
          </a:p>
          <a:p>
            <a:pPr marL="285750" indent="-285750">
              <a:lnSpc>
                <a:spcPct val="150000"/>
              </a:lnSpc>
              <a:buFont typeface="Wingdings" pitchFamily="2" charset="2"/>
              <a:buChar char="q"/>
            </a:pPr>
            <a:r>
              <a:rPr lang="en-US" altLang="en-US" dirty="0">
                <a:solidFill>
                  <a:srgbClr val="0000FF"/>
                </a:solidFill>
              </a:rPr>
              <a:t>In many cases every person do not need to be immune to protect most of the population</a:t>
            </a:r>
          </a:p>
          <a:p>
            <a:pPr marL="285750" indent="-285750">
              <a:lnSpc>
                <a:spcPct val="150000"/>
              </a:lnSpc>
              <a:buFont typeface="Wingdings" pitchFamily="2" charset="2"/>
              <a:buChar char="q"/>
            </a:pPr>
            <a:r>
              <a:rPr lang="en-US" altLang="en-US" b="1" dirty="0">
                <a:solidFill>
                  <a:srgbClr val="0000FF"/>
                </a:solidFill>
              </a:rPr>
              <a:t>Herd immunity</a:t>
            </a:r>
            <a:r>
              <a:rPr lang="en-US" altLang="en-US" dirty="0">
                <a:solidFill>
                  <a:srgbClr val="0000FF"/>
                </a:solidFill>
              </a:rPr>
              <a:t>: if a critical mass of people acquire protective immunity they can serve buffer for the rest</a:t>
            </a:r>
          </a:p>
          <a:p>
            <a:pPr marL="285750" indent="-285750">
              <a:lnSpc>
                <a:spcPct val="150000"/>
              </a:lnSpc>
              <a:buFont typeface="Wingdings" pitchFamily="2" charset="2"/>
              <a:buChar char="q"/>
            </a:pPr>
            <a:endParaRPr lang="en-US" altLang="en-US" dirty="0">
              <a:solidFill>
                <a:srgbClr val="0000FF"/>
              </a:solidFill>
            </a:endParaRPr>
          </a:p>
        </p:txBody>
      </p:sp>
      <p:sp>
        <p:nvSpPr>
          <p:cNvPr id="40963" name="TextBox 2"/>
          <p:cNvSpPr txBox="1">
            <a:spLocks noChangeArrowheads="1"/>
          </p:cNvSpPr>
          <p:nvPr/>
        </p:nvSpPr>
        <p:spPr bwMode="auto">
          <a:xfrm>
            <a:off x="957262" y="0"/>
            <a:ext cx="6662738" cy="584200"/>
          </a:xfrm>
          <a:prstGeom prst="rect">
            <a:avLst/>
          </a:prstGeom>
          <a:noFill/>
          <a:ln w="9525">
            <a:noFill/>
            <a:miter lim="800000"/>
            <a:headEnd/>
            <a:tailEnd/>
          </a:ln>
        </p:spPr>
        <p:txBody>
          <a:bodyPr wrap="none">
            <a:spAutoFit/>
          </a:bodyPr>
          <a:lstStyle/>
          <a:p>
            <a:r>
              <a:rPr lang="en-US" altLang="en-US" sz="3200" b="1" dirty="0"/>
              <a:t>Vaccination: an ongoing global effort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152400"/>
            <a:ext cx="84582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defRPr/>
            </a:pPr>
            <a:r>
              <a:rPr lang="en-US" altLang="zh-TW" sz="3600" b="1" kern="0" dirty="0">
                <a:solidFill>
                  <a:schemeClr val="tx1"/>
                </a:solidFill>
                <a:latin typeface="Arial" charset="0"/>
                <a:ea typeface="新細明體" charset="-120"/>
              </a:rPr>
              <a:t>Immunological Memory &amp; Vaccination</a:t>
            </a:r>
          </a:p>
        </p:txBody>
      </p:sp>
      <p:sp>
        <p:nvSpPr>
          <p:cNvPr id="3" name="Rectangle 3"/>
          <p:cNvSpPr txBox="1">
            <a:spLocks noChangeArrowheads="1"/>
          </p:cNvSpPr>
          <p:nvPr/>
        </p:nvSpPr>
        <p:spPr>
          <a:xfrm>
            <a:off x="609600" y="914400"/>
            <a:ext cx="7772400" cy="4800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defRPr/>
            </a:pPr>
            <a:r>
              <a:rPr lang="en-US" altLang="zh-TW" sz="2800" b="1" u="sng" kern="0" dirty="0">
                <a:latin typeface="Arial Narrow" pitchFamily="34" charset="0"/>
                <a:ea typeface="新細明體" charset="-120"/>
              </a:rPr>
              <a:t>Natural infections:</a:t>
            </a:r>
          </a:p>
          <a:p>
            <a:pPr>
              <a:lnSpc>
                <a:spcPct val="90000"/>
              </a:lnSpc>
              <a:buFontTx/>
              <a:buNone/>
              <a:defRPr/>
            </a:pPr>
            <a:r>
              <a:rPr lang="en-US" altLang="zh-TW" sz="2800" b="1" kern="0" dirty="0">
                <a:latin typeface="Arial Narrow" pitchFamily="34" charset="0"/>
                <a:ea typeface="新細明體" charset="-120"/>
              </a:rPr>
              <a:t>	1</a:t>
            </a:r>
            <a:r>
              <a:rPr lang="en-US" altLang="zh-TW" sz="2800" b="1" kern="0" baseline="30000" dirty="0">
                <a:latin typeface="Arial Narrow" pitchFamily="34" charset="0"/>
                <a:ea typeface="新細明體" charset="-120"/>
              </a:rPr>
              <a:t>st </a:t>
            </a:r>
            <a:r>
              <a:rPr lang="en-US" altLang="zh-TW" sz="2800" b="1" kern="0" dirty="0">
                <a:latin typeface="Arial Narrow" pitchFamily="34" charset="0"/>
                <a:ea typeface="新細明體" charset="-120"/>
                <a:sym typeface="Wingdings" pitchFamily="2" charset="2"/>
              </a:rPr>
              <a:t>infection</a:t>
            </a:r>
            <a:r>
              <a:rPr lang="en-US" altLang="zh-TW" sz="2800" b="1" kern="0" baseline="30000" dirty="0">
                <a:latin typeface="Arial Narrow" pitchFamily="34" charset="0"/>
                <a:ea typeface="新細明體" charset="-120"/>
              </a:rPr>
              <a:t> </a:t>
            </a:r>
            <a:r>
              <a:rPr lang="en-US" altLang="zh-TW" sz="2800" b="1" kern="0" dirty="0">
                <a:latin typeface="Arial Narrow" pitchFamily="34" charset="0"/>
                <a:ea typeface="新細明體" charset="-120"/>
                <a:sym typeface="Wingdings" pitchFamily="2" charset="2"/>
              </a:rPr>
              <a:t>  memory    	2</a:t>
            </a:r>
            <a:r>
              <a:rPr lang="en-US" altLang="zh-TW" sz="2800" b="1" kern="0" baseline="30000" dirty="0">
                <a:latin typeface="Arial Narrow" pitchFamily="34" charset="0"/>
                <a:ea typeface="新細明體" charset="-120"/>
                <a:sym typeface="Wingdings" pitchFamily="2" charset="2"/>
              </a:rPr>
              <a:t>nd</a:t>
            </a:r>
            <a:r>
              <a:rPr lang="en-US" altLang="zh-TW" sz="2800" b="1" kern="0" dirty="0">
                <a:latin typeface="Arial Narrow" pitchFamily="34" charset="0"/>
                <a:ea typeface="新細明體" charset="-120"/>
                <a:sym typeface="Wingdings" pitchFamily="2" charset="2"/>
              </a:rPr>
              <a:t> infection</a:t>
            </a:r>
          </a:p>
          <a:p>
            <a:pPr>
              <a:lnSpc>
                <a:spcPct val="90000"/>
              </a:lnSpc>
              <a:buFontTx/>
              <a:buNone/>
              <a:defRPr/>
            </a:pPr>
            <a:r>
              <a:rPr lang="en-US" altLang="zh-TW" sz="2800" kern="0" dirty="0">
                <a:latin typeface="Arial Narrow" pitchFamily="34" charset="0"/>
                <a:ea typeface="新細明體" charset="-120"/>
                <a:sym typeface="Wingdings" pitchFamily="2" charset="2"/>
              </a:rPr>
              <a:t>	</a:t>
            </a:r>
            <a:r>
              <a:rPr lang="en-US" altLang="zh-TW" sz="2800" i="1" kern="0" dirty="0">
                <a:latin typeface="Arial Narrow" pitchFamily="34" charset="0"/>
                <a:ea typeface="新細明體" charset="-120"/>
                <a:sym typeface="Wingdings" pitchFamily="2" charset="2"/>
              </a:rPr>
              <a:t>slow response			fast response</a:t>
            </a:r>
          </a:p>
          <a:p>
            <a:pPr>
              <a:lnSpc>
                <a:spcPct val="90000"/>
              </a:lnSpc>
              <a:buFontTx/>
              <a:buNone/>
              <a:defRPr/>
            </a:pPr>
            <a:r>
              <a:rPr lang="en-US" altLang="zh-TW" sz="2800" i="1" kern="0" dirty="0">
                <a:latin typeface="Arial Narrow" pitchFamily="34" charset="0"/>
                <a:ea typeface="新細明體" charset="-120"/>
                <a:sym typeface="Wingdings" pitchFamily="2" charset="2"/>
              </a:rPr>
              <a:t>	pathogens multiply		pathogens disposed</a:t>
            </a:r>
          </a:p>
          <a:p>
            <a:pPr>
              <a:lnSpc>
                <a:spcPct val="90000"/>
              </a:lnSpc>
              <a:buFontTx/>
              <a:buNone/>
              <a:defRPr/>
            </a:pPr>
            <a:r>
              <a:rPr lang="en-US" altLang="zh-TW" sz="2800" i="1" kern="0" dirty="0">
                <a:latin typeface="Arial Narrow" pitchFamily="34" charset="0"/>
                <a:ea typeface="新細明體" charset="-120"/>
                <a:sym typeface="Wingdings" pitchFamily="2" charset="2"/>
              </a:rPr>
              <a:t>	</a:t>
            </a:r>
            <a:r>
              <a:rPr lang="en-US" altLang="zh-TW" sz="2800" i="1" kern="0" dirty="0">
                <a:latin typeface="Arial Narrow" pitchFamily="34" charset="0"/>
                <a:ea typeface="新細明體" charset="-120"/>
              </a:rPr>
              <a:t>Symptoms/</a:t>
            </a:r>
            <a:r>
              <a:rPr lang="en-US" altLang="zh-TW" sz="2800" i="1" kern="0" dirty="0">
                <a:latin typeface="Arial Narrow" pitchFamily="34" charset="0"/>
                <a:ea typeface="新細明體" charset="-120"/>
                <a:sym typeface="Wingdings" pitchFamily="2" charset="2"/>
              </a:rPr>
              <a:t>disease</a:t>
            </a:r>
            <a:r>
              <a:rPr lang="en-US" altLang="zh-TW" sz="2800" i="1" kern="0" dirty="0">
                <a:latin typeface="Arial Narrow" pitchFamily="34" charset="0"/>
                <a:ea typeface="新細明體" charset="-120"/>
              </a:rPr>
              <a:t>		no disease</a:t>
            </a:r>
          </a:p>
          <a:p>
            <a:pPr lvl="1">
              <a:lnSpc>
                <a:spcPct val="90000"/>
              </a:lnSpc>
              <a:buFontTx/>
              <a:buNone/>
              <a:defRPr/>
            </a:pPr>
            <a:endParaRPr lang="en-US" altLang="zh-TW" kern="0" dirty="0">
              <a:latin typeface="Arial Narrow" pitchFamily="34" charset="0"/>
              <a:ea typeface="新細明體" charset="-120"/>
            </a:endParaRPr>
          </a:p>
          <a:p>
            <a:pPr>
              <a:lnSpc>
                <a:spcPct val="90000"/>
              </a:lnSpc>
              <a:defRPr/>
            </a:pPr>
            <a:r>
              <a:rPr lang="en-US" altLang="zh-TW" sz="2800" b="1" u="sng" kern="0" dirty="0">
                <a:latin typeface="Arial Narrow" pitchFamily="34" charset="0"/>
                <a:ea typeface="新細明體" charset="-120"/>
              </a:rPr>
              <a:t>Vaccination</a:t>
            </a:r>
            <a:r>
              <a:rPr lang="en-US" altLang="zh-TW" sz="2800" b="1" kern="0" dirty="0">
                <a:latin typeface="Arial Narrow" pitchFamily="34" charset="0"/>
                <a:ea typeface="新細明體" charset="-120"/>
              </a:rPr>
              <a:t> </a:t>
            </a:r>
            <a:r>
              <a:rPr lang="en-US" altLang="zh-TW" sz="2800" b="1" kern="0" dirty="0">
                <a:latin typeface="Arial Narrow" pitchFamily="34" charset="0"/>
                <a:ea typeface="新細明體" charset="-120"/>
                <a:sym typeface="Wingdings" pitchFamily="2" charset="2"/>
              </a:rPr>
              <a:t> memory   	natural infections</a:t>
            </a:r>
          </a:p>
          <a:p>
            <a:pPr>
              <a:lnSpc>
                <a:spcPct val="90000"/>
              </a:lnSpc>
              <a:buFontTx/>
              <a:buNone/>
              <a:defRPr/>
            </a:pPr>
            <a:r>
              <a:rPr lang="en-US" altLang="zh-TW" sz="2800" kern="0" dirty="0">
                <a:latin typeface="Arial Narrow" pitchFamily="34" charset="0"/>
                <a:ea typeface="新細明體" charset="-120"/>
                <a:sym typeface="Wingdings" pitchFamily="2" charset="2"/>
              </a:rPr>
              <a:t>	</a:t>
            </a:r>
            <a:r>
              <a:rPr lang="en-US" altLang="zh-TW" sz="2800" i="1" kern="0" dirty="0">
                <a:latin typeface="Arial Narrow" pitchFamily="34" charset="0"/>
                <a:ea typeface="新細明體" charset="-120"/>
              </a:rPr>
              <a:t>no disease		    		fast response</a:t>
            </a:r>
            <a:endParaRPr lang="en-US" altLang="zh-TW" sz="2800" i="1" kern="0" dirty="0">
              <a:latin typeface="Arial Narrow" pitchFamily="34" charset="0"/>
              <a:ea typeface="新細明體" charset="-120"/>
              <a:sym typeface="Wingdings" pitchFamily="2" charset="2"/>
            </a:endParaRPr>
          </a:p>
          <a:p>
            <a:pPr lvl="1">
              <a:lnSpc>
                <a:spcPct val="90000"/>
              </a:lnSpc>
              <a:buFontTx/>
              <a:buNone/>
              <a:defRPr/>
            </a:pPr>
            <a:r>
              <a:rPr lang="en-US" altLang="zh-TW" i="1" kern="0" dirty="0">
                <a:latin typeface="Arial Narrow" pitchFamily="34" charset="0"/>
                <a:ea typeface="新細明體" charset="-120"/>
              </a:rPr>
              <a:t>						</a:t>
            </a:r>
            <a:r>
              <a:rPr lang="en-US" altLang="zh-TW" i="1" kern="0" dirty="0">
                <a:latin typeface="Arial Narrow" pitchFamily="34" charset="0"/>
                <a:ea typeface="新細明體" charset="-120"/>
                <a:sym typeface="Wingdings" pitchFamily="2" charset="2"/>
              </a:rPr>
              <a:t>pathogens disposed</a:t>
            </a:r>
            <a:r>
              <a:rPr lang="en-US" altLang="zh-TW" i="1" kern="0" dirty="0">
                <a:latin typeface="Arial Narrow" pitchFamily="34" charset="0"/>
                <a:ea typeface="新細明體" charset="-120"/>
              </a:rPr>
              <a:t> </a:t>
            </a:r>
          </a:p>
          <a:p>
            <a:pPr lvl="1">
              <a:lnSpc>
                <a:spcPct val="90000"/>
              </a:lnSpc>
              <a:buFontTx/>
              <a:buNone/>
              <a:defRPr/>
            </a:pPr>
            <a:r>
              <a:rPr lang="en-US" altLang="zh-TW" i="1" kern="0" dirty="0">
                <a:latin typeface="Arial Narrow" pitchFamily="34" charset="0"/>
                <a:ea typeface="新細明體" charset="-120"/>
              </a:rPr>
              <a:t>						no disease</a:t>
            </a:r>
          </a:p>
        </p:txBody>
      </p:sp>
      <p:sp>
        <p:nvSpPr>
          <p:cNvPr id="4" name="Rectangle 2"/>
          <p:cNvSpPr txBox="1">
            <a:spLocks noChangeArrowheads="1"/>
          </p:cNvSpPr>
          <p:nvPr/>
        </p:nvSpPr>
        <p:spPr>
          <a:xfrm>
            <a:off x="0" y="5638800"/>
            <a:ext cx="9220200" cy="14097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defRPr/>
            </a:pPr>
            <a:r>
              <a:rPr lang="en-US" altLang="zh-TW" sz="2400" b="1" kern="0" dirty="0">
                <a:solidFill>
                  <a:srgbClr val="0000CC"/>
                </a:solidFill>
                <a:latin typeface="Arial" charset="0"/>
                <a:ea typeface="新細明體" charset="-120"/>
              </a:rPr>
              <a:t>Vaccination protects us from infection by inducing the adaptive immune response, but </a:t>
            </a:r>
            <a:r>
              <a:rPr lang="en-US" altLang="zh-TW" sz="2400" b="1" u="sng" kern="0" dirty="0">
                <a:solidFill>
                  <a:srgbClr val="0000CC"/>
                </a:solidFill>
                <a:latin typeface="Arial" charset="0"/>
                <a:ea typeface="新細明體" charset="-120"/>
              </a:rPr>
              <a:t>bypassing</a:t>
            </a:r>
            <a:r>
              <a:rPr lang="en-US" altLang="zh-TW" sz="2400" b="1" kern="0" dirty="0">
                <a:solidFill>
                  <a:srgbClr val="0000CC"/>
                </a:solidFill>
                <a:latin typeface="Arial" charset="0"/>
                <a:ea typeface="新細明體" charset="-120"/>
              </a:rPr>
              <a:t> the need for a natural infection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p:cNvSpPr txBox="1">
            <a:spLocks noChangeArrowheads="1"/>
          </p:cNvSpPr>
          <p:nvPr/>
        </p:nvSpPr>
        <p:spPr bwMode="auto">
          <a:xfrm>
            <a:off x="304800" y="76200"/>
            <a:ext cx="8637588" cy="646113"/>
          </a:xfrm>
          <a:prstGeom prst="rect">
            <a:avLst/>
          </a:prstGeom>
          <a:noFill/>
          <a:ln w="9525">
            <a:noFill/>
            <a:miter lim="800000"/>
            <a:headEnd/>
            <a:tailEnd/>
          </a:ln>
        </p:spPr>
        <p:txBody>
          <a:bodyPr wrap="none">
            <a:spAutoFit/>
          </a:bodyPr>
          <a:lstStyle/>
          <a:p>
            <a:pPr eaLnBrk="1" hangingPunct="1"/>
            <a:r>
              <a:rPr lang="en-US" altLang="en-US" sz="3600" b="1"/>
              <a:t>Vaccination Against Polio: A Great Success</a:t>
            </a:r>
          </a:p>
        </p:txBody>
      </p:sp>
      <p:sp>
        <p:nvSpPr>
          <p:cNvPr id="43021" name="Picture 10" descr="Image result for polio SEM images"/>
          <p:cNvSpPr>
            <a:spLocks noChangeAspect="1" noChangeArrowheads="1"/>
          </p:cNvSpPr>
          <p:nvPr/>
        </p:nvSpPr>
        <p:spPr bwMode="auto">
          <a:xfrm>
            <a:off x="76200" y="942975"/>
            <a:ext cx="2555875" cy="2251117"/>
          </a:xfrm>
          <a:prstGeom prst="rect">
            <a:avLst/>
          </a:prstGeom>
          <a:noFill/>
          <a:ln w="9525">
            <a:noFill/>
            <a:miter lim="800000"/>
            <a:headEnd/>
            <a:tailEnd/>
          </a:ln>
        </p:spPr>
        <p:txBody>
          <a:bodyPr/>
          <a:lstStyle/>
          <a:p>
            <a:endParaRPr lang="en-US" altLang="en-US"/>
          </a:p>
        </p:txBody>
      </p:sp>
      <p:grpSp>
        <p:nvGrpSpPr>
          <p:cNvPr id="3" name="Group 11"/>
          <p:cNvGrpSpPr>
            <a:grpSpLocks/>
          </p:cNvGrpSpPr>
          <p:nvPr/>
        </p:nvGrpSpPr>
        <p:grpSpPr bwMode="auto">
          <a:xfrm>
            <a:off x="2759075" y="914400"/>
            <a:ext cx="3657600" cy="2641600"/>
            <a:chOff x="2758966" y="914400"/>
            <a:chExt cx="3657600" cy="2641442"/>
          </a:xfrm>
        </p:grpSpPr>
        <p:pic>
          <p:nvPicPr>
            <p:cNvPr id="43019" name="Picture 2" descr="Image result for polio"/>
            <p:cNvPicPr>
              <a:picLocks noChangeAspect="1" noChangeArrowheads="1"/>
            </p:cNvPicPr>
            <p:nvPr/>
          </p:nvPicPr>
          <p:blipFill>
            <a:blip r:embed="rId3" cstate="print"/>
            <a:srcRect/>
            <a:stretch>
              <a:fillRect/>
            </a:stretch>
          </p:blipFill>
          <p:spPr bwMode="auto">
            <a:xfrm>
              <a:off x="2759075" y="914400"/>
              <a:ext cx="3497263" cy="2314575"/>
            </a:xfrm>
            <a:prstGeom prst="rect">
              <a:avLst/>
            </a:prstGeom>
            <a:noFill/>
            <a:ln w="9525">
              <a:noFill/>
              <a:miter lim="800000"/>
              <a:headEnd/>
              <a:tailEnd/>
            </a:ln>
          </p:spPr>
        </p:pic>
        <p:sp>
          <p:nvSpPr>
            <p:cNvPr id="43020" name="TextBox 7"/>
            <p:cNvSpPr txBox="1">
              <a:spLocks noChangeArrowheads="1"/>
            </p:cNvSpPr>
            <p:nvPr/>
          </p:nvSpPr>
          <p:spPr bwMode="auto">
            <a:xfrm>
              <a:off x="2758966" y="3155732"/>
              <a:ext cx="3657600" cy="400110"/>
            </a:xfrm>
            <a:prstGeom prst="rect">
              <a:avLst/>
            </a:prstGeom>
            <a:noFill/>
            <a:ln w="9525">
              <a:noFill/>
              <a:miter lim="800000"/>
              <a:headEnd/>
              <a:tailEnd/>
            </a:ln>
          </p:spPr>
          <p:txBody>
            <a:bodyPr>
              <a:spAutoFit/>
            </a:bodyPr>
            <a:lstStyle/>
            <a:p>
              <a:pPr eaLnBrk="1" hangingPunct="1"/>
              <a:r>
                <a:rPr lang="en-US" altLang="en-US" sz="2000" b="1"/>
                <a:t>A boy with severe poliomyelitis</a:t>
              </a:r>
            </a:p>
          </p:txBody>
        </p:sp>
      </p:grpSp>
      <p:grpSp>
        <p:nvGrpSpPr>
          <p:cNvPr id="4" name="Group 12"/>
          <p:cNvGrpSpPr>
            <a:grpSpLocks/>
          </p:cNvGrpSpPr>
          <p:nvPr/>
        </p:nvGrpSpPr>
        <p:grpSpPr bwMode="auto">
          <a:xfrm>
            <a:off x="6324600" y="942975"/>
            <a:ext cx="2819400" cy="2965450"/>
            <a:chOff x="6324600" y="942975"/>
            <a:chExt cx="2819400" cy="2965311"/>
          </a:xfrm>
        </p:grpSpPr>
        <p:pic>
          <p:nvPicPr>
            <p:cNvPr id="43017" name="Picture 6" descr="Image result for polio drops"/>
            <p:cNvPicPr>
              <a:picLocks noChangeAspect="1" noChangeArrowheads="1"/>
            </p:cNvPicPr>
            <p:nvPr/>
          </p:nvPicPr>
          <p:blipFill>
            <a:blip r:embed="rId4" cstate="print"/>
            <a:srcRect/>
            <a:stretch>
              <a:fillRect/>
            </a:stretch>
          </p:blipFill>
          <p:spPr bwMode="auto">
            <a:xfrm>
              <a:off x="6324600" y="942975"/>
              <a:ext cx="2743200" cy="2286000"/>
            </a:xfrm>
            <a:prstGeom prst="rect">
              <a:avLst/>
            </a:prstGeom>
            <a:noFill/>
            <a:ln w="9525">
              <a:noFill/>
              <a:miter lim="800000"/>
              <a:headEnd/>
              <a:tailEnd/>
            </a:ln>
          </p:spPr>
        </p:pic>
        <p:sp>
          <p:nvSpPr>
            <p:cNvPr id="43018" name="Rectangle 8"/>
            <p:cNvSpPr>
              <a:spLocks noChangeArrowheads="1"/>
            </p:cNvSpPr>
            <p:nvPr/>
          </p:nvSpPr>
          <p:spPr bwMode="auto">
            <a:xfrm>
              <a:off x="6858000" y="3200400"/>
              <a:ext cx="2286000" cy="707886"/>
            </a:xfrm>
            <a:prstGeom prst="rect">
              <a:avLst/>
            </a:prstGeom>
            <a:noFill/>
            <a:ln w="9525">
              <a:noFill/>
              <a:miter lim="800000"/>
              <a:headEnd/>
              <a:tailEnd/>
            </a:ln>
          </p:spPr>
          <p:txBody>
            <a:bodyPr>
              <a:spAutoFit/>
            </a:bodyPr>
            <a:lstStyle/>
            <a:p>
              <a:pPr eaLnBrk="1" hangingPunct="1"/>
              <a:r>
                <a:rPr lang="en-US" altLang="en-US" sz="2000" b="1"/>
                <a:t>Administration of polio vaccine</a:t>
              </a:r>
              <a:endParaRPr lang="en-US" altLang="en-US" sz="2000"/>
            </a:p>
          </p:txBody>
        </p:sp>
      </p:grpSp>
      <p:grpSp>
        <p:nvGrpSpPr>
          <p:cNvPr id="5" name="Group 13"/>
          <p:cNvGrpSpPr>
            <a:grpSpLocks/>
          </p:cNvGrpSpPr>
          <p:nvPr/>
        </p:nvGrpSpPr>
        <p:grpSpPr bwMode="auto">
          <a:xfrm>
            <a:off x="0" y="3694113"/>
            <a:ext cx="8839200" cy="3163887"/>
            <a:chOff x="0" y="3694113"/>
            <a:chExt cx="8839200" cy="3163887"/>
          </a:xfrm>
        </p:grpSpPr>
        <p:pic>
          <p:nvPicPr>
            <p:cNvPr id="43015" name="Picture 8" descr="Image result for polio who eradication"/>
            <p:cNvPicPr>
              <a:picLocks noChangeAspect="1" noChangeArrowheads="1"/>
            </p:cNvPicPr>
            <p:nvPr/>
          </p:nvPicPr>
          <p:blipFill>
            <a:blip r:embed="rId5" cstate="print"/>
            <a:srcRect l="266" t="3922" r="-266" b="7301"/>
            <a:stretch>
              <a:fillRect/>
            </a:stretch>
          </p:blipFill>
          <p:spPr bwMode="auto">
            <a:xfrm>
              <a:off x="0" y="3694113"/>
              <a:ext cx="6705600" cy="3163887"/>
            </a:xfrm>
            <a:prstGeom prst="rect">
              <a:avLst/>
            </a:prstGeom>
            <a:noFill/>
            <a:ln w="9525">
              <a:noFill/>
              <a:miter lim="800000"/>
              <a:headEnd/>
              <a:tailEnd/>
            </a:ln>
          </p:spPr>
        </p:pic>
        <p:sp>
          <p:nvSpPr>
            <p:cNvPr id="43016" name="TextBox 9"/>
            <p:cNvSpPr txBox="1">
              <a:spLocks noChangeArrowheads="1"/>
            </p:cNvSpPr>
            <p:nvPr/>
          </p:nvSpPr>
          <p:spPr bwMode="auto">
            <a:xfrm>
              <a:off x="6705600" y="5867400"/>
              <a:ext cx="2133600" cy="830997"/>
            </a:xfrm>
            <a:prstGeom prst="rect">
              <a:avLst/>
            </a:prstGeom>
            <a:noFill/>
            <a:ln w="9525">
              <a:noFill/>
              <a:miter lim="800000"/>
              <a:headEnd/>
              <a:tailEnd/>
            </a:ln>
          </p:spPr>
          <p:txBody>
            <a:bodyPr>
              <a:spAutoFit/>
            </a:bodyPr>
            <a:lstStyle/>
            <a:p>
              <a:pPr eaLnBrk="1" hangingPunct="1"/>
              <a:r>
                <a:rPr lang="en-US" altLang="en-US" b="1"/>
                <a:t>World Status of Polio</a:t>
              </a:r>
            </a:p>
          </p:txBody>
        </p:sp>
      </p:grpSp>
      <p:grpSp>
        <p:nvGrpSpPr>
          <p:cNvPr id="15" name="Group 10"/>
          <p:cNvGrpSpPr>
            <a:grpSpLocks/>
          </p:cNvGrpSpPr>
          <p:nvPr/>
        </p:nvGrpSpPr>
        <p:grpSpPr bwMode="auto">
          <a:xfrm>
            <a:off x="75389" y="914400"/>
            <a:ext cx="2612735" cy="2686110"/>
            <a:chOff x="-101007" y="734769"/>
            <a:chExt cx="3021913" cy="3090292"/>
          </a:xfrm>
        </p:grpSpPr>
        <p:pic>
          <p:nvPicPr>
            <p:cNvPr id="16" name="Picture 10" descr="Image result for polio SEM images"/>
            <p:cNvPicPr>
              <a:picLocks noChangeAspect="1" noChangeArrowheads="1"/>
            </p:cNvPicPr>
            <p:nvPr/>
          </p:nvPicPr>
          <p:blipFill>
            <a:blip r:embed="rId6" cstate="print"/>
            <a:srcRect l="20000" t="20042" r="33023" b="50000"/>
            <a:stretch>
              <a:fillRect/>
            </a:stretch>
          </p:blipFill>
          <p:spPr bwMode="auto">
            <a:xfrm>
              <a:off x="-101007" y="734769"/>
              <a:ext cx="3021913" cy="2661535"/>
            </a:xfrm>
            <a:prstGeom prst="rect">
              <a:avLst/>
            </a:prstGeom>
            <a:noFill/>
            <a:ln w="9525">
              <a:noFill/>
              <a:miter lim="800000"/>
              <a:headEnd/>
              <a:tailEnd/>
            </a:ln>
          </p:spPr>
        </p:pic>
        <p:sp>
          <p:nvSpPr>
            <p:cNvPr id="17" name="TextBox 6"/>
            <p:cNvSpPr txBox="1">
              <a:spLocks noChangeArrowheads="1"/>
            </p:cNvSpPr>
            <p:nvPr/>
          </p:nvSpPr>
          <p:spPr bwMode="auto">
            <a:xfrm>
              <a:off x="442467" y="3364746"/>
              <a:ext cx="1850806" cy="460315"/>
            </a:xfrm>
            <a:prstGeom prst="rect">
              <a:avLst/>
            </a:prstGeom>
            <a:noFill/>
            <a:ln w="9525">
              <a:noFill/>
              <a:miter lim="800000"/>
              <a:headEnd/>
              <a:tailEnd/>
            </a:ln>
          </p:spPr>
          <p:txBody>
            <a:bodyPr wrap="square">
              <a:spAutoFit/>
            </a:bodyPr>
            <a:lstStyle/>
            <a:p>
              <a:pPr algn="ctr" eaLnBrk="1" hangingPunct="1"/>
              <a:r>
                <a:rPr lang="en-US" altLang="en-US" sz="2000" b="1" dirty="0"/>
                <a:t>Polio viruses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figure_01_02_01.jpg"/>
          <p:cNvPicPr>
            <a:picLocks noChangeAspect="1"/>
          </p:cNvPicPr>
          <p:nvPr/>
        </p:nvPicPr>
        <p:blipFill>
          <a:blip r:embed="rId3" cstate="print"/>
          <a:srcRect/>
          <a:stretch>
            <a:fillRect/>
          </a:stretch>
        </p:blipFill>
        <p:spPr bwMode="auto">
          <a:xfrm>
            <a:off x="762000" y="914400"/>
            <a:ext cx="7410450" cy="5354638"/>
          </a:xfrm>
          <a:prstGeom prst="rect">
            <a:avLst/>
          </a:prstGeom>
          <a:noFill/>
          <a:ln w="9525">
            <a:noFill/>
            <a:miter lim="800000"/>
            <a:headEnd/>
            <a:tailEnd/>
          </a:ln>
        </p:spPr>
      </p:pic>
      <p:sp>
        <p:nvSpPr>
          <p:cNvPr id="44035" name="Rectangle 4"/>
          <p:cNvSpPr>
            <a:spLocks noChangeArrowheads="1"/>
          </p:cNvSpPr>
          <p:nvPr/>
        </p:nvSpPr>
        <p:spPr bwMode="auto">
          <a:xfrm>
            <a:off x="304800" y="152400"/>
            <a:ext cx="8610600" cy="584200"/>
          </a:xfrm>
          <a:prstGeom prst="rect">
            <a:avLst/>
          </a:prstGeom>
          <a:noFill/>
          <a:ln w="9525">
            <a:noFill/>
            <a:miter lim="800000"/>
            <a:headEnd/>
            <a:tailEnd/>
          </a:ln>
        </p:spPr>
        <p:txBody>
          <a:bodyPr>
            <a:spAutoFit/>
          </a:bodyPr>
          <a:lstStyle/>
          <a:p>
            <a:pPr eaLnBrk="1" hangingPunct="1"/>
            <a:r>
              <a:rPr lang="en-US" altLang="en-US" sz="3200" b="1"/>
              <a:t>Small Pox officially eradicated in 1980 (WHO)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76200"/>
            <a:ext cx="8229600" cy="1143000"/>
          </a:xfrm>
        </p:spPr>
        <p:txBody>
          <a:bodyPr/>
          <a:lstStyle/>
          <a:p>
            <a:pPr eaLnBrk="1" hangingPunct="1"/>
            <a:r>
              <a:rPr lang="en-US" altLang="en-US"/>
              <a:t>Types of vaccines</a:t>
            </a:r>
          </a:p>
        </p:txBody>
      </p:sp>
      <p:graphicFrame>
        <p:nvGraphicFramePr>
          <p:cNvPr id="20575" name="Group 95"/>
          <p:cNvGraphicFramePr>
            <a:graphicFrameLocks noGrp="1"/>
          </p:cNvGraphicFramePr>
          <p:nvPr>
            <p:ph type="tbl" idx="1"/>
          </p:nvPr>
        </p:nvGraphicFramePr>
        <p:xfrm>
          <a:off x="152400" y="1066800"/>
          <a:ext cx="8915400" cy="5678488"/>
        </p:xfrm>
        <a:graphic>
          <a:graphicData uri="http://schemas.openxmlformats.org/drawingml/2006/table">
            <a:tbl>
              <a:tblPr/>
              <a:tblGrid>
                <a:gridCol w="13716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447800">
                  <a:extLst>
                    <a:ext uri="{9D8B030D-6E8A-4147-A177-3AD203B41FA5}">
                      <a16:colId xmlns="" xmlns:a16="http://schemas.microsoft.com/office/drawing/2014/main" val="20002"/>
                    </a:ext>
                  </a:extLst>
                </a:gridCol>
                <a:gridCol w="1371600">
                  <a:extLst>
                    <a:ext uri="{9D8B030D-6E8A-4147-A177-3AD203B41FA5}">
                      <a16:colId xmlns="" xmlns:a16="http://schemas.microsoft.com/office/drawing/2014/main" val="20003"/>
                    </a:ext>
                  </a:extLst>
                </a:gridCol>
                <a:gridCol w="1828800">
                  <a:extLst>
                    <a:ext uri="{9D8B030D-6E8A-4147-A177-3AD203B41FA5}">
                      <a16:colId xmlns="" xmlns:a16="http://schemas.microsoft.com/office/drawing/2014/main" val="20004"/>
                    </a:ext>
                  </a:extLst>
                </a:gridCol>
                <a:gridCol w="1600200">
                  <a:extLst>
                    <a:ext uri="{9D8B030D-6E8A-4147-A177-3AD203B41FA5}">
                      <a16:colId xmlns="" xmlns:a16="http://schemas.microsoft.com/office/drawing/2014/main" val="20005"/>
                    </a:ext>
                  </a:extLst>
                </a:gridCol>
              </a:tblGrid>
              <a:tr h="11430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Live</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vaccines</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Live</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Attenuated vaccines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Killed</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Inactivated vaccines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Toxoids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Cellular fraction vaccines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dirty="0">
                          <a:ln>
                            <a:noFill/>
                          </a:ln>
                          <a:solidFill>
                            <a:schemeClr val="tx1"/>
                          </a:solidFill>
                          <a:effectLst/>
                          <a:latin typeface="Arial" charset="0"/>
                          <a:cs typeface="Arial" charset="0"/>
                        </a:rPr>
                        <a:t>Recombinant vaccines</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53547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dirty="0">
                          <a:ln>
                            <a:noFill/>
                          </a:ln>
                          <a:solidFill>
                            <a:schemeClr val="tx1"/>
                          </a:solidFill>
                          <a:effectLst/>
                          <a:latin typeface="Arial" charset="0"/>
                          <a:cs typeface="Arial" charset="0"/>
                        </a:rPr>
                        <a:t>Small pox </a:t>
                      </a:r>
                      <a:r>
                        <a:rPr kumimoji="0" lang="en-US" sz="1800" b="0" i="0" u="none" strike="noStrike" cap="none" normalizeH="0" baseline="0" dirty="0" err="1">
                          <a:ln>
                            <a:noFill/>
                          </a:ln>
                          <a:solidFill>
                            <a:schemeClr val="tx1"/>
                          </a:solidFill>
                          <a:effectLst/>
                          <a:latin typeface="Arial" charset="0"/>
                          <a:cs typeface="Arial" charset="0"/>
                        </a:rPr>
                        <a:t>variola</a:t>
                      </a:r>
                      <a:r>
                        <a:rPr kumimoji="0" lang="en-US" sz="1800" b="0" i="0" u="none" strike="noStrike" cap="none" normalizeH="0" baseline="0" dirty="0">
                          <a:ln>
                            <a:noFill/>
                          </a:ln>
                          <a:solidFill>
                            <a:schemeClr val="tx1"/>
                          </a:solidFill>
                          <a:effectLst/>
                          <a:latin typeface="Arial" charset="0"/>
                          <a:cs typeface="Arial" charset="0"/>
                        </a:rPr>
                        <a:t> vaccine</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BCG</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Typhoid oral</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Plague</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Oral polio</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Yellow fever</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Measles</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Mumps</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Rubella</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Intranasal</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en-US" sz="1800" b="0" i="0" u="none" strike="noStrike" cap="none" normalizeH="0" baseline="0">
                          <a:ln>
                            <a:noFill/>
                          </a:ln>
                          <a:solidFill>
                            <a:schemeClr val="tx1"/>
                          </a:solidFill>
                          <a:effectLst/>
                          <a:latin typeface="Arial" charset="0"/>
                          <a:cs typeface="Arial" charset="0"/>
                        </a:rPr>
                        <a:t>Influenza</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Typhus</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sz="1800" b="0" i="0" u="none" strike="noStrike" cap="none" normalizeH="0" baseline="0">
                        <a:ln>
                          <a:noFill/>
                        </a:ln>
                        <a:solidFill>
                          <a:schemeClr val="tx1"/>
                        </a:solidFill>
                        <a:effectLst/>
                        <a:latin typeface="Arial" charset="0"/>
                        <a:cs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Typhoid</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Cholera</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Pertussis</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Plague</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Rabies</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Salk polio</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Intra-muscular influenza</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Japanise encephalitis</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endParaRPr kumimoji="0" lang="en-US" sz="1800" b="0" i="0" u="none" strike="noStrike" cap="none" normalizeH="0" baseline="0">
                        <a:ln>
                          <a:noFill/>
                        </a:ln>
                        <a:solidFill>
                          <a:schemeClr val="tx1"/>
                        </a:solidFill>
                        <a:effectLst/>
                        <a:latin typeface="Arial" charset="0"/>
                        <a:cs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Diphtheria</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a:ln>
                            <a:noFill/>
                          </a:ln>
                          <a:solidFill>
                            <a:schemeClr val="tx1"/>
                          </a:solidFill>
                          <a:effectLst/>
                          <a:latin typeface="Arial" charset="0"/>
                          <a:cs typeface="Arial" charset="0"/>
                        </a:rPr>
                        <a:t>Tetanus </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dirty="0">
                          <a:ln>
                            <a:noFill/>
                          </a:ln>
                          <a:solidFill>
                            <a:schemeClr val="tx1"/>
                          </a:solidFill>
                          <a:effectLst/>
                          <a:latin typeface="Arial" charset="0"/>
                          <a:cs typeface="Arial" charset="0"/>
                        </a:rPr>
                        <a:t>Meningococcal polysaccharide vaccine</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dirty="0">
                          <a:ln>
                            <a:noFill/>
                          </a:ln>
                          <a:solidFill>
                            <a:schemeClr val="tx1"/>
                          </a:solidFill>
                          <a:effectLst/>
                          <a:latin typeface="Arial" charset="0"/>
                          <a:cs typeface="Arial" charset="0"/>
                        </a:rPr>
                        <a:t>Pneumococcal polysaccharide vaccine</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dirty="0">
                          <a:ln>
                            <a:noFill/>
                          </a:ln>
                          <a:solidFill>
                            <a:schemeClr val="tx1"/>
                          </a:solidFill>
                          <a:effectLst/>
                          <a:latin typeface="Arial" charset="0"/>
                          <a:cs typeface="Arial" charset="0"/>
                        </a:rPr>
                        <a:t>Hepatitis B polypeptide vaccine</a:t>
                      </a:r>
                    </a:p>
                    <a:p>
                      <a:pPr marL="0" marR="0" lvl="0" indent="0" algn="l" defTabSz="914400" rtl="0" eaLnBrk="1" fontAlgn="base" latinLnBrk="0" hangingPunct="1">
                        <a:lnSpc>
                          <a:spcPct val="100000"/>
                        </a:lnSpc>
                        <a:spcBef>
                          <a:spcPct val="20000"/>
                        </a:spcBef>
                        <a:spcAft>
                          <a:spcPct val="0"/>
                        </a:spcAft>
                        <a:buClr>
                          <a:schemeClr val="tx2"/>
                        </a:buClr>
                        <a:buSzTx/>
                        <a:buFontTx/>
                        <a:buChar char="•"/>
                        <a:tabLst/>
                      </a:pPr>
                      <a:endParaRPr kumimoji="0" lang="en-US" sz="1800" b="0" i="0" u="none" strike="noStrike" cap="none" normalizeH="0" baseline="0" dirty="0">
                        <a:ln>
                          <a:noFill/>
                        </a:ln>
                        <a:solidFill>
                          <a:schemeClr val="tx1"/>
                        </a:solidFill>
                        <a:effectLst/>
                        <a:latin typeface="Arial" charset="0"/>
                        <a:cs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Char char="•"/>
                        <a:tabLst/>
                      </a:pPr>
                      <a:r>
                        <a:rPr kumimoji="0" lang="en-US" sz="1800" b="0" i="0" u="none" strike="noStrike" cap="none" normalizeH="0" baseline="0" dirty="0">
                          <a:ln>
                            <a:noFill/>
                          </a:ln>
                          <a:solidFill>
                            <a:schemeClr val="tx1"/>
                          </a:solidFill>
                          <a:effectLst/>
                          <a:latin typeface="Arial" charset="0"/>
                          <a:cs typeface="Arial" charset="0"/>
                        </a:rPr>
                        <a:t>Hepatitis B vaccine</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3"/>
          <p:cNvSpPr txBox="1">
            <a:spLocks noChangeArrowheads="1"/>
          </p:cNvSpPr>
          <p:nvPr/>
        </p:nvSpPr>
        <p:spPr bwMode="auto">
          <a:xfrm>
            <a:off x="0" y="152400"/>
            <a:ext cx="3554413" cy="492125"/>
          </a:xfrm>
          <a:prstGeom prst="rect">
            <a:avLst/>
          </a:prstGeom>
          <a:noFill/>
          <a:ln w="9525">
            <a:noFill/>
            <a:miter lim="800000"/>
            <a:headEnd/>
            <a:tailEnd/>
          </a:ln>
        </p:spPr>
        <p:txBody>
          <a:bodyPr wrap="none">
            <a:spAutoFit/>
          </a:bodyPr>
          <a:lstStyle/>
          <a:p>
            <a:r>
              <a:rPr lang="en-US" altLang="en-US" sz="2600" b="1"/>
              <a:t>Live attenuated vaccine</a:t>
            </a:r>
          </a:p>
        </p:txBody>
      </p:sp>
      <p:sp>
        <p:nvSpPr>
          <p:cNvPr id="46083" name="Rectangle 4"/>
          <p:cNvSpPr>
            <a:spLocks noChangeArrowheads="1"/>
          </p:cNvSpPr>
          <p:nvPr/>
        </p:nvSpPr>
        <p:spPr bwMode="auto">
          <a:xfrm>
            <a:off x="0" y="644525"/>
            <a:ext cx="9144000" cy="708025"/>
          </a:xfrm>
          <a:prstGeom prst="rect">
            <a:avLst/>
          </a:prstGeom>
          <a:noFill/>
          <a:ln w="9525">
            <a:noFill/>
            <a:miter lim="800000"/>
            <a:headEnd/>
            <a:tailEnd/>
          </a:ln>
        </p:spPr>
        <p:txBody>
          <a:bodyPr>
            <a:spAutoFit/>
          </a:bodyPr>
          <a:lstStyle/>
          <a:p>
            <a:pPr marL="342900" indent="-342900">
              <a:buFont typeface="Wingdings" pitchFamily="2" charset="2"/>
              <a:buChar char="q"/>
            </a:pPr>
            <a:r>
              <a:rPr lang="en-US" altLang="en-US" sz="2000">
                <a:solidFill>
                  <a:srgbClr val="0000FF"/>
                </a:solidFill>
              </a:rPr>
              <a:t>Microorganisms lose their ability to cause pathogenicity</a:t>
            </a:r>
          </a:p>
          <a:p>
            <a:pPr marL="342900" indent="-342900">
              <a:buFont typeface="Wingdings" pitchFamily="2" charset="2"/>
              <a:buChar char="q"/>
            </a:pPr>
            <a:r>
              <a:rPr lang="en-US" altLang="en-US" sz="2000">
                <a:solidFill>
                  <a:srgbClr val="0000FF"/>
                </a:solidFill>
              </a:rPr>
              <a:t>Retain capacity for transient growth</a:t>
            </a:r>
          </a:p>
        </p:txBody>
      </p:sp>
      <p:sp>
        <p:nvSpPr>
          <p:cNvPr id="46084" name="TextBox 5"/>
          <p:cNvSpPr txBox="1">
            <a:spLocks noChangeArrowheads="1"/>
          </p:cNvSpPr>
          <p:nvPr/>
        </p:nvSpPr>
        <p:spPr bwMode="auto">
          <a:xfrm>
            <a:off x="0" y="1447800"/>
            <a:ext cx="4019550" cy="492125"/>
          </a:xfrm>
          <a:prstGeom prst="rect">
            <a:avLst/>
          </a:prstGeom>
          <a:noFill/>
          <a:ln w="9525">
            <a:noFill/>
            <a:miter lim="800000"/>
            <a:headEnd/>
            <a:tailEnd/>
          </a:ln>
        </p:spPr>
        <p:txBody>
          <a:bodyPr wrap="none">
            <a:spAutoFit/>
          </a:bodyPr>
          <a:lstStyle/>
          <a:p>
            <a:r>
              <a:rPr lang="en-US" altLang="en-US" sz="2600" b="1"/>
              <a:t>Killed Inactivated vaccine</a:t>
            </a:r>
          </a:p>
        </p:txBody>
      </p:sp>
      <p:sp>
        <p:nvSpPr>
          <p:cNvPr id="46085" name="Rectangle 6"/>
          <p:cNvSpPr>
            <a:spLocks noChangeArrowheads="1"/>
          </p:cNvSpPr>
          <p:nvPr/>
        </p:nvSpPr>
        <p:spPr bwMode="auto">
          <a:xfrm>
            <a:off x="0" y="1981200"/>
            <a:ext cx="6858000" cy="1323975"/>
          </a:xfrm>
          <a:prstGeom prst="rect">
            <a:avLst/>
          </a:prstGeom>
          <a:noFill/>
          <a:ln w="9525">
            <a:noFill/>
            <a:miter lim="800000"/>
            <a:headEnd/>
            <a:tailEnd/>
          </a:ln>
        </p:spPr>
        <p:txBody>
          <a:bodyPr>
            <a:spAutoFit/>
          </a:bodyPr>
          <a:lstStyle/>
          <a:p>
            <a:pPr marL="285750" indent="-285750">
              <a:buFont typeface="Wingdings" pitchFamily="2" charset="2"/>
              <a:buChar char="q"/>
            </a:pPr>
            <a:r>
              <a:rPr lang="en-US" altLang="en-US" sz="2000">
                <a:solidFill>
                  <a:srgbClr val="0000FF"/>
                </a:solidFill>
              </a:rPr>
              <a:t>Pathogens are killed by heat/chemicals</a:t>
            </a:r>
          </a:p>
          <a:p>
            <a:pPr marL="285750" indent="-285750">
              <a:buFont typeface="Wingdings" pitchFamily="2" charset="2"/>
              <a:buChar char="q"/>
            </a:pPr>
            <a:r>
              <a:rPr lang="en-US" altLang="en-US" sz="2000">
                <a:solidFill>
                  <a:srgbClr val="0000FF"/>
                </a:solidFill>
              </a:rPr>
              <a:t>Still can induce an immune response</a:t>
            </a:r>
          </a:p>
          <a:p>
            <a:pPr marL="285750" indent="-285750">
              <a:buFont typeface="Wingdings" pitchFamily="2" charset="2"/>
              <a:buChar char="q"/>
            </a:pPr>
            <a:r>
              <a:rPr lang="en-US" altLang="en-US" sz="2000">
                <a:solidFill>
                  <a:srgbClr val="0000FF"/>
                </a:solidFill>
              </a:rPr>
              <a:t>Killed vaccines often require repeated boosters</a:t>
            </a:r>
          </a:p>
          <a:p>
            <a:pPr marL="285750" indent="-285750">
              <a:buFont typeface="Wingdings" pitchFamily="2" charset="2"/>
              <a:buChar char="q"/>
            </a:pPr>
            <a:endParaRPr lang="en-US" altLang="en-US" sz="2000">
              <a:solidFill>
                <a:srgbClr val="0000FF"/>
              </a:solidFill>
            </a:endParaRPr>
          </a:p>
        </p:txBody>
      </p:sp>
      <p:sp>
        <p:nvSpPr>
          <p:cNvPr id="46086" name="TextBox 7"/>
          <p:cNvSpPr txBox="1">
            <a:spLocks noChangeArrowheads="1"/>
          </p:cNvSpPr>
          <p:nvPr/>
        </p:nvSpPr>
        <p:spPr bwMode="auto">
          <a:xfrm>
            <a:off x="0" y="3048000"/>
            <a:ext cx="2455863" cy="492125"/>
          </a:xfrm>
          <a:prstGeom prst="rect">
            <a:avLst/>
          </a:prstGeom>
          <a:noFill/>
          <a:ln w="9525">
            <a:noFill/>
            <a:miter lim="800000"/>
            <a:headEnd/>
            <a:tailEnd/>
          </a:ln>
        </p:spPr>
        <p:txBody>
          <a:bodyPr wrap="none">
            <a:spAutoFit/>
          </a:bodyPr>
          <a:lstStyle/>
          <a:p>
            <a:r>
              <a:rPr lang="en-US" altLang="en-US" sz="2600" b="1"/>
              <a:t>Subunit vaccine</a:t>
            </a:r>
          </a:p>
        </p:txBody>
      </p:sp>
      <p:sp>
        <p:nvSpPr>
          <p:cNvPr id="46087" name="Rectangle 8"/>
          <p:cNvSpPr>
            <a:spLocks noChangeArrowheads="1"/>
          </p:cNvSpPr>
          <p:nvPr/>
        </p:nvSpPr>
        <p:spPr bwMode="auto">
          <a:xfrm>
            <a:off x="0" y="3482975"/>
            <a:ext cx="9144000" cy="708025"/>
          </a:xfrm>
          <a:prstGeom prst="rect">
            <a:avLst/>
          </a:prstGeom>
          <a:noFill/>
          <a:ln w="9525">
            <a:noFill/>
            <a:miter lim="800000"/>
            <a:headEnd/>
            <a:tailEnd/>
          </a:ln>
        </p:spPr>
        <p:txBody>
          <a:bodyPr>
            <a:spAutoFit/>
          </a:bodyPr>
          <a:lstStyle/>
          <a:p>
            <a:pPr marL="285750" indent="-285750">
              <a:buFont typeface="Wingdings" pitchFamily="2" charset="2"/>
              <a:buChar char="q"/>
            </a:pPr>
            <a:r>
              <a:rPr lang="en-US" altLang="en-US" sz="2000">
                <a:solidFill>
                  <a:srgbClr val="0000FF"/>
                </a:solidFill>
              </a:rPr>
              <a:t>Purified macromolecules derived from pathogens are used</a:t>
            </a:r>
          </a:p>
          <a:p>
            <a:pPr marL="285750" indent="-285750">
              <a:buFont typeface="Wingdings" pitchFamily="2" charset="2"/>
              <a:buChar char="q"/>
            </a:pPr>
            <a:r>
              <a:rPr lang="en-US" altLang="en-US" sz="2000">
                <a:solidFill>
                  <a:srgbClr val="0000FF"/>
                </a:solidFill>
              </a:rPr>
              <a:t>Inactivated endotoxins/toxoids, capsular polysaccharides, surface glycoproteins</a:t>
            </a:r>
          </a:p>
        </p:txBody>
      </p:sp>
      <p:sp>
        <p:nvSpPr>
          <p:cNvPr id="46088" name="TextBox 9"/>
          <p:cNvSpPr txBox="1">
            <a:spLocks noChangeArrowheads="1"/>
          </p:cNvSpPr>
          <p:nvPr/>
        </p:nvSpPr>
        <p:spPr bwMode="auto">
          <a:xfrm>
            <a:off x="0" y="4191000"/>
            <a:ext cx="4324350" cy="492125"/>
          </a:xfrm>
          <a:prstGeom prst="rect">
            <a:avLst/>
          </a:prstGeom>
          <a:noFill/>
          <a:ln w="9525">
            <a:noFill/>
            <a:miter lim="800000"/>
            <a:headEnd/>
            <a:tailEnd/>
          </a:ln>
        </p:spPr>
        <p:txBody>
          <a:bodyPr wrap="none">
            <a:spAutoFit/>
          </a:bodyPr>
          <a:lstStyle/>
          <a:p>
            <a:r>
              <a:rPr lang="en-US" altLang="en-US" sz="2600" b="1"/>
              <a:t>Recombinant vector vaccine</a:t>
            </a:r>
          </a:p>
        </p:txBody>
      </p:sp>
      <p:sp>
        <p:nvSpPr>
          <p:cNvPr id="46089" name="Rectangle 10"/>
          <p:cNvSpPr>
            <a:spLocks noChangeArrowheads="1"/>
          </p:cNvSpPr>
          <p:nvPr/>
        </p:nvSpPr>
        <p:spPr bwMode="auto">
          <a:xfrm>
            <a:off x="0" y="4625975"/>
            <a:ext cx="9144000" cy="708025"/>
          </a:xfrm>
          <a:prstGeom prst="rect">
            <a:avLst/>
          </a:prstGeom>
          <a:noFill/>
          <a:ln w="9525">
            <a:noFill/>
            <a:miter lim="800000"/>
            <a:headEnd/>
            <a:tailEnd/>
          </a:ln>
        </p:spPr>
        <p:txBody>
          <a:bodyPr>
            <a:spAutoFit/>
          </a:bodyPr>
          <a:lstStyle/>
          <a:p>
            <a:pPr marL="285750" indent="-285750">
              <a:buFont typeface="Wingdings" pitchFamily="2" charset="2"/>
              <a:buChar char="q"/>
            </a:pPr>
            <a:r>
              <a:rPr lang="en-US" altLang="en-US" sz="2000">
                <a:solidFill>
                  <a:srgbClr val="0000FF"/>
                </a:solidFill>
              </a:rPr>
              <a:t>Attenuated organism serves as vectors</a:t>
            </a:r>
          </a:p>
          <a:p>
            <a:pPr marL="285750" indent="-285750">
              <a:buFont typeface="Wingdings" pitchFamily="2" charset="2"/>
              <a:buChar char="q"/>
            </a:pPr>
            <a:r>
              <a:rPr lang="en-US" altLang="en-US" sz="2000">
                <a:solidFill>
                  <a:srgbClr val="0000FF"/>
                </a:solidFill>
              </a:rPr>
              <a:t>Individual genes that encode main antigens are introduced to attenuated pathogens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
          <p:cNvSpPr txBox="1">
            <a:spLocks noChangeArrowheads="1"/>
          </p:cNvSpPr>
          <p:nvPr/>
        </p:nvSpPr>
        <p:spPr bwMode="auto">
          <a:xfrm>
            <a:off x="2514600" y="381000"/>
            <a:ext cx="4150495" cy="769441"/>
          </a:xfrm>
          <a:prstGeom prst="rect">
            <a:avLst/>
          </a:prstGeom>
          <a:noFill/>
          <a:ln w="9525">
            <a:noFill/>
            <a:miter lim="800000"/>
            <a:headEnd/>
            <a:tailEnd/>
          </a:ln>
        </p:spPr>
        <p:txBody>
          <a:bodyPr wrap="none">
            <a:spAutoFit/>
          </a:bodyPr>
          <a:lstStyle/>
          <a:p>
            <a:pPr eaLnBrk="1" hangingPunct="1"/>
            <a:r>
              <a:rPr lang="en-US" altLang="en-US" sz="4400" b="1" dirty="0"/>
              <a:t>Human Diseases</a:t>
            </a:r>
          </a:p>
        </p:txBody>
      </p:sp>
      <p:sp>
        <p:nvSpPr>
          <p:cNvPr id="6147" name="TextBox 4"/>
          <p:cNvSpPr txBox="1">
            <a:spLocks noChangeArrowheads="1"/>
          </p:cNvSpPr>
          <p:nvPr/>
        </p:nvSpPr>
        <p:spPr bwMode="auto">
          <a:xfrm>
            <a:off x="379413" y="1828800"/>
            <a:ext cx="8229600" cy="3540125"/>
          </a:xfrm>
          <a:prstGeom prst="rect">
            <a:avLst/>
          </a:prstGeom>
          <a:noFill/>
          <a:ln w="9525">
            <a:noFill/>
            <a:miter lim="800000"/>
            <a:headEnd/>
            <a:tailEnd/>
          </a:ln>
        </p:spPr>
        <p:txBody>
          <a:bodyPr>
            <a:spAutoFit/>
          </a:bodyPr>
          <a:lstStyle/>
          <a:p>
            <a:pPr marL="457200" indent="-457200" eaLnBrk="1" hangingPunct="1">
              <a:buFontTx/>
              <a:buAutoNum type="arabicPeriod"/>
            </a:pPr>
            <a:r>
              <a:rPr lang="en-US" altLang="en-US" sz="2800" dirty="0"/>
              <a:t>Infections (caused by bacteria, virus, fungi etc)</a:t>
            </a:r>
          </a:p>
          <a:p>
            <a:pPr marL="457200" indent="-457200" eaLnBrk="1" hangingPunct="1">
              <a:buFontTx/>
              <a:buAutoNum type="arabicPeriod"/>
            </a:pPr>
            <a:endParaRPr lang="en-US" altLang="en-US" sz="2800" dirty="0"/>
          </a:p>
          <a:p>
            <a:pPr marL="457200" indent="-457200" eaLnBrk="1" hangingPunct="1">
              <a:buFontTx/>
              <a:buAutoNum type="arabicPeriod"/>
            </a:pPr>
            <a:r>
              <a:rPr lang="en-US" altLang="en-US" sz="2800" dirty="0"/>
              <a:t>Cancers (several known and unknown reasons)</a:t>
            </a:r>
          </a:p>
          <a:p>
            <a:pPr marL="457200" indent="-457200" eaLnBrk="1" hangingPunct="1">
              <a:buFontTx/>
              <a:buAutoNum type="arabicPeriod"/>
            </a:pPr>
            <a:endParaRPr lang="en-US" altLang="en-US" sz="2800" dirty="0"/>
          </a:p>
          <a:p>
            <a:pPr marL="457200" indent="-457200" eaLnBrk="1" hangingPunct="1">
              <a:buFontTx/>
              <a:buAutoNum type="arabicPeriod"/>
            </a:pPr>
            <a:r>
              <a:rPr lang="en-US" altLang="en-US" sz="2800" dirty="0"/>
              <a:t>Autoimmune diseases (Failure of our immune system in recognition of self </a:t>
            </a:r>
            <a:r>
              <a:rPr lang="en-US" altLang="en-US" sz="2800" dirty="0" err="1"/>
              <a:t>vs</a:t>
            </a:r>
            <a:r>
              <a:rPr lang="en-US" altLang="en-US" sz="2800" dirty="0"/>
              <a:t> non-self) </a:t>
            </a:r>
          </a:p>
          <a:p>
            <a:pPr marL="457200" indent="-457200" eaLnBrk="1" hangingPunct="1">
              <a:buFontTx/>
              <a:buAutoNum type="arabicPeriod"/>
            </a:pPr>
            <a:endParaRPr lang="en-US" altLang="en-US" sz="2800" dirty="0"/>
          </a:p>
          <a:p>
            <a:pPr marL="457200" indent="-457200" eaLnBrk="1" hangingPunct="1">
              <a:buFontTx/>
              <a:buAutoNum type="arabicPeriod"/>
            </a:pPr>
            <a:r>
              <a:rPr lang="en-US" altLang="en-US" sz="2800" dirty="0"/>
              <a:t>Immunodeficiency (lack/defect in immune 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228600"/>
            <a:ext cx="7772400" cy="1143000"/>
          </a:xfrm>
        </p:spPr>
        <p:txBody>
          <a:bodyPr/>
          <a:lstStyle/>
          <a:p>
            <a:pPr eaLnBrk="1" hangingPunct="1"/>
            <a:r>
              <a:rPr lang="en-US" altLang="en-US"/>
              <a:t>Routes of administration</a:t>
            </a:r>
          </a:p>
        </p:txBody>
      </p:sp>
      <p:sp>
        <p:nvSpPr>
          <p:cNvPr id="47107" name="Rectangle 3"/>
          <p:cNvSpPr>
            <a:spLocks noGrp="1" noChangeArrowheads="1"/>
          </p:cNvSpPr>
          <p:nvPr>
            <p:ph type="body" idx="1"/>
          </p:nvPr>
        </p:nvSpPr>
        <p:spPr>
          <a:xfrm>
            <a:off x="685800" y="1447800"/>
            <a:ext cx="7772400" cy="4114800"/>
          </a:xfrm>
        </p:spPr>
        <p:txBody>
          <a:bodyPr/>
          <a:lstStyle/>
          <a:p>
            <a:pPr eaLnBrk="1" hangingPunct="1"/>
            <a:r>
              <a:rPr lang="en-US" altLang="en-US"/>
              <a:t>Deep subcutaneous or intramuscular route (most vaccines)</a:t>
            </a:r>
          </a:p>
          <a:p>
            <a:pPr eaLnBrk="1" hangingPunct="1"/>
            <a:r>
              <a:rPr lang="en-US" altLang="en-US"/>
              <a:t>Oral route (polio, BCG vaccine)</a:t>
            </a:r>
          </a:p>
          <a:p>
            <a:pPr eaLnBrk="1" hangingPunct="1"/>
            <a:r>
              <a:rPr lang="en-US" altLang="en-US"/>
              <a:t>Intra-dermal route (BCG vaccine)</a:t>
            </a:r>
          </a:p>
          <a:p>
            <a:pPr eaLnBrk="1" hangingPunct="1"/>
            <a:r>
              <a:rPr lang="en-US" altLang="en-US"/>
              <a:t>Scarification (small pox vaccine)</a:t>
            </a:r>
          </a:p>
          <a:p>
            <a:pPr eaLnBrk="1" hangingPunct="1"/>
            <a:r>
              <a:rPr lang="en-US" altLang="en-US"/>
              <a:t>Intranasal route (live attenuated influenza vaccine)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Image result for vaccination schedule"/>
          <p:cNvPicPr>
            <a:picLocks noChangeAspect="1" noChangeArrowheads="1"/>
          </p:cNvPicPr>
          <p:nvPr/>
        </p:nvPicPr>
        <p:blipFill>
          <a:blip r:embed="rId3" cstate="print"/>
          <a:srcRect l="1189" r="10947"/>
          <a:stretch>
            <a:fillRect/>
          </a:stretch>
        </p:blipFill>
        <p:spPr bwMode="auto">
          <a:xfrm>
            <a:off x="-11113" y="1695450"/>
            <a:ext cx="9144001" cy="4057650"/>
          </a:xfrm>
          <a:prstGeom prst="rect">
            <a:avLst/>
          </a:prstGeom>
          <a:noFill/>
          <a:ln w="9525">
            <a:noFill/>
            <a:miter lim="800000"/>
            <a:headEnd/>
            <a:tailEnd/>
          </a:ln>
        </p:spPr>
      </p:pic>
      <p:sp>
        <p:nvSpPr>
          <p:cNvPr id="49155" name="TextBox 3"/>
          <p:cNvSpPr txBox="1">
            <a:spLocks noChangeArrowheads="1"/>
          </p:cNvSpPr>
          <p:nvPr/>
        </p:nvSpPr>
        <p:spPr bwMode="auto">
          <a:xfrm>
            <a:off x="254000" y="152400"/>
            <a:ext cx="8737600" cy="646113"/>
          </a:xfrm>
          <a:prstGeom prst="rect">
            <a:avLst/>
          </a:prstGeom>
          <a:noFill/>
          <a:ln w="9525">
            <a:noFill/>
            <a:miter lim="800000"/>
            <a:headEnd/>
            <a:tailEnd/>
          </a:ln>
        </p:spPr>
        <p:txBody>
          <a:bodyPr wrap="none">
            <a:spAutoFit/>
          </a:bodyPr>
          <a:lstStyle/>
          <a:p>
            <a:pPr eaLnBrk="1" hangingPunct="1"/>
            <a:r>
              <a:rPr lang="en-US" altLang="en-US" sz="3600" b="1"/>
              <a:t>CDC Recommendation in the United States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Image result for indian vaccination schedule"/>
          <p:cNvPicPr>
            <a:picLocks noChangeAspect="1" noChangeArrowheads="1"/>
          </p:cNvPicPr>
          <p:nvPr/>
        </p:nvPicPr>
        <p:blipFill>
          <a:blip r:embed="rId2" cstate="print"/>
          <a:srcRect/>
          <a:stretch>
            <a:fillRect/>
          </a:stretch>
        </p:blipFill>
        <p:spPr bwMode="auto">
          <a:xfrm>
            <a:off x="508000" y="838200"/>
            <a:ext cx="8026400" cy="6019800"/>
          </a:xfrm>
          <a:prstGeom prst="rect">
            <a:avLst/>
          </a:prstGeom>
          <a:noFill/>
          <a:ln w="9525">
            <a:noFill/>
            <a:miter lim="800000"/>
            <a:headEnd/>
            <a:tailEnd/>
          </a:ln>
        </p:spPr>
      </p:pic>
      <p:sp>
        <p:nvSpPr>
          <p:cNvPr id="50179" name="TextBox 3"/>
          <p:cNvSpPr txBox="1">
            <a:spLocks noChangeArrowheads="1"/>
          </p:cNvSpPr>
          <p:nvPr/>
        </p:nvSpPr>
        <p:spPr bwMode="auto">
          <a:xfrm>
            <a:off x="1676400" y="115888"/>
            <a:ext cx="6019800" cy="646112"/>
          </a:xfrm>
          <a:prstGeom prst="rect">
            <a:avLst/>
          </a:prstGeom>
          <a:noFill/>
          <a:ln w="9525">
            <a:noFill/>
            <a:miter lim="800000"/>
            <a:headEnd/>
            <a:tailEnd/>
          </a:ln>
        </p:spPr>
        <p:txBody>
          <a:bodyPr wrap="none">
            <a:spAutoFit/>
          </a:bodyPr>
          <a:lstStyle/>
          <a:p>
            <a:pPr eaLnBrk="1" hangingPunct="1"/>
            <a:r>
              <a:rPr lang="en-US" altLang="en-US" sz="3600" b="1"/>
              <a:t>Indian Academy of Pediatrics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1000" y="3500438"/>
            <a:ext cx="7696200" cy="461962"/>
          </a:xfrm>
          <a:prstGeom prst="rect">
            <a:avLst/>
          </a:prstGeom>
          <a:noFill/>
          <a:ln w="9525">
            <a:noFill/>
            <a:miter lim="800000"/>
            <a:headEnd/>
            <a:tailEnd/>
          </a:ln>
        </p:spPr>
        <p:txBody>
          <a:bodyPr>
            <a:spAutoFit/>
          </a:bodyPr>
          <a:lstStyle/>
          <a:p>
            <a:pPr eaLnBrk="1" hangingPunct="1"/>
            <a:r>
              <a:rPr lang="en-US" altLang="en-US" dirty="0"/>
              <a:t>https://www.youtube.com/watch?v=zQGOcOUBi6s</a:t>
            </a:r>
          </a:p>
        </p:txBody>
      </p:sp>
      <p:sp>
        <p:nvSpPr>
          <p:cNvPr id="51203" name="TextBox 1"/>
          <p:cNvSpPr txBox="1">
            <a:spLocks noChangeArrowheads="1"/>
          </p:cNvSpPr>
          <p:nvPr/>
        </p:nvSpPr>
        <p:spPr bwMode="auto">
          <a:xfrm>
            <a:off x="2987675" y="304800"/>
            <a:ext cx="2803525" cy="769938"/>
          </a:xfrm>
          <a:prstGeom prst="rect">
            <a:avLst/>
          </a:prstGeom>
          <a:noFill/>
          <a:ln w="9525">
            <a:noFill/>
            <a:miter lim="800000"/>
            <a:headEnd/>
            <a:tailEnd/>
          </a:ln>
        </p:spPr>
        <p:txBody>
          <a:bodyPr wrap="none">
            <a:spAutoFit/>
          </a:bodyPr>
          <a:lstStyle/>
          <a:p>
            <a:pPr eaLnBrk="1" hangingPunct="1"/>
            <a:r>
              <a:rPr lang="en-US" altLang="en-US" sz="4400" b="1"/>
              <a:t>References</a:t>
            </a:r>
          </a:p>
        </p:txBody>
      </p:sp>
      <p:sp>
        <p:nvSpPr>
          <p:cNvPr id="3" name="TextBox 2"/>
          <p:cNvSpPr txBox="1"/>
          <p:nvPr/>
        </p:nvSpPr>
        <p:spPr>
          <a:xfrm>
            <a:off x="654050" y="1676400"/>
            <a:ext cx="4756150" cy="954088"/>
          </a:xfrm>
          <a:prstGeom prst="rect">
            <a:avLst/>
          </a:prstGeom>
          <a:noFill/>
        </p:spPr>
        <p:txBody>
          <a:bodyPr wrap="none">
            <a:spAutoFit/>
          </a:bodyPr>
          <a:lstStyle/>
          <a:p>
            <a:pPr marL="457200" indent="-457200" eaLnBrk="1" hangingPunct="1">
              <a:buFontTx/>
              <a:buAutoNum type="arabicPeriod"/>
              <a:defRPr/>
            </a:pPr>
            <a:r>
              <a:rPr lang="en-US" sz="2800" b="1" dirty="0" err="1"/>
              <a:t>Janeway’s</a:t>
            </a:r>
            <a:r>
              <a:rPr lang="en-US" sz="2800" b="1" dirty="0"/>
              <a:t> Immunobiology</a:t>
            </a:r>
          </a:p>
          <a:p>
            <a:pPr eaLnBrk="1" hangingPunct="1">
              <a:defRPr/>
            </a:pPr>
            <a:r>
              <a:rPr lang="en-US" sz="2800" b="1"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1-01"/>
          <p:cNvPicPr>
            <a:picLocks noChangeAspect="1" noChangeArrowheads="1"/>
          </p:cNvPicPr>
          <p:nvPr/>
        </p:nvPicPr>
        <p:blipFill>
          <a:blip r:embed="rId3" cstate="print"/>
          <a:srcRect b="2843"/>
          <a:stretch>
            <a:fillRect/>
          </a:stretch>
        </p:blipFill>
        <p:spPr bwMode="auto">
          <a:xfrm>
            <a:off x="228600" y="762000"/>
            <a:ext cx="2032000" cy="2362200"/>
          </a:xfrm>
          <a:prstGeom prst="rect">
            <a:avLst/>
          </a:prstGeom>
          <a:noFill/>
          <a:ln w="9525">
            <a:noFill/>
            <a:miter lim="800000"/>
            <a:headEnd/>
            <a:tailEnd/>
          </a:ln>
        </p:spPr>
      </p:pic>
      <p:sp>
        <p:nvSpPr>
          <p:cNvPr id="7171" name="TextBox 4"/>
          <p:cNvSpPr txBox="1">
            <a:spLocks noChangeArrowheads="1"/>
          </p:cNvSpPr>
          <p:nvPr/>
        </p:nvSpPr>
        <p:spPr bwMode="auto">
          <a:xfrm>
            <a:off x="2057400" y="76200"/>
            <a:ext cx="5213350" cy="584200"/>
          </a:xfrm>
          <a:prstGeom prst="rect">
            <a:avLst/>
          </a:prstGeom>
          <a:noFill/>
          <a:ln w="9525">
            <a:noFill/>
            <a:miter lim="800000"/>
            <a:headEnd/>
            <a:tailEnd/>
          </a:ln>
        </p:spPr>
        <p:txBody>
          <a:bodyPr wrap="none">
            <a:spAutoFit/>
          </a:bodyPr>
          <a:lstStyle/>
          <a:p>
            <a:pPr eaLnBrk="1" hangingPunct="1"/>
            <a:r>
              <a:rPr lang="en-US" altLang="en-US" sz="3200" b="1" dirty="0"/>
              <a:t>Immunology: The Beginning</a:t>
            </a:r>
          </a:p>
        </p:txBody>
      </p:sp>
      <p:sp>
        <p:nvSpPr>
          <p:cNvPr id="7172" name="TextBox 5"/>
          <p:cNvSpPr txBox="1">
            <a:spLocks noChangeArrowheads="1"/>
          </p:cNvSpPr>
          <p:nvPr/>
        </p:nvSpPr>
        <p:spPr bwMode="auto">
          <a:xfrm>
            <a:off x="2362200" y="774680"/>
            <a:ext cx="6781800" cy="3416320"/>
          </a:xfrm>
          <a:prstGeom prst="rect">
            <a:avLst/>
          </a:prstGeom>
          <a:noFill/>
          <a:ln w="9525">
            <a:noFill/>
            <a:miter lim="800000"/>
            <a:headEnd/>
            <a:tailEnd/>
          </a:ln>
        </p:spPr>
        <p:txBody>
          <a:bodyPr wrap="square">
            <a:spAutoFit/>
          </a:bodyPr>
          <a:lstStyle/>
          <a:p>
            <a:pPr eaLnBrk="1" hangingPunct="1">
              <a:buFont typeface="Arial" pitchFamily="34" charset="0"/>
              <a:buChar char="•"/>
            </a:pPr>
            <a:r>
              <a:rPr lang="en-US" altLang="en-US" dirty="0"/>
              <a:t> In 15</a:t>
            </a:r>
            <a:r>
              <a:rPr lang="en-US" altLang="en-US" baseline="30000" dirty="0"/>
              <a:t>th</a:t>
            </a:r>
            <a:r>
              <a:rPr lang="en-US" altLang="en-US" dirty="0"/>
              <a:t> century dried crusts from small pox were either inhaled or inserted into small cuts in the skin (</a:t>
            </a:r>
            <a:r>
              <a:rPr lang="en-US" altLang="en-US" b="1" dirty="0" err="1">
                <a:solidFill>
                  <a:srgbClr val="7030A0"/>
                </a:solidFill>
              </a:rPr>
              <a:t>variolation</a:t>
            </a:r>
            <a:r>
              <a:rPr lang="en-US" altLang="en-US" dirty="0"/>
              <a:t>).</a:t>
            </a:r>
          </a:p>
          <a:p>
            <a:pPr eaLnBrk="1" hangingPunct="1">
              <a:buFont typeface="Arial" pitchFamily="34" charset="0"/>
              <a:buChar char="•"/>
            </a:pPr>
            <a:r>
              <a:rPr lang="en-US" altLang="en-US" dirty="0"/>
              <a:t> In 1796, Jenner demonstrated that inoculation with cow-pox protects against small pox, a lethal disease at that time. A process he termed </a:t>
            </a:r>
            <a:r>
              <a:rPr lang="en-US" altLang="en-US" b="1" dirty="0">
                <a:solidFill>
                  <a:srgbClr val="7030A0"/>
                </a:solidFill>
              </a:rPr>
              <a:t>Vaccination</a:t>
            </a:r>
            <a:endParaRPr lang="en-US" altLang="en-US" b="1" dirty="0"/>
          </a:p>
          <a:p>
            <a:pPr eaLnBrk="1" hangingPunct="1">
              <a:buFont typeface="Arial" pitchFamily="34" charset="0"/>
              <a:buChar char="•"/>
            </a:pPr>
            <a:r>
              <a:rPr lang="en-US" altLang="en-US" dirty="0"/>
              <a:t> </a:t>
            </a:r>
            <a:r>
              <a:rPr lang="en-US" altLang="en-US" b="1" dirty="0"/>
              <a:t>Louis Pasteur</a:t>
            </a:r>
            <a:r>
              <a:rPr lang="en-US" altLang="en-US" dirty="0"/>
              <a:t>’s hypothesis: Weakened or attenuated strain could be administered to protect from that specific strain causing disease - </a:t>
            </a:r>
            <a:r>
              <a:rPr lang="en-US" altLang="en-US" b="1" dirty="0">
                <a:solidFill>
                  <a:srgbClr val="7030A0"/>
                </a:solidFill>
              </a:rPr>
              <a:t>Vaccine</a:t>
            </a:r>
          </a:p>
        </p:txBody>
      </p:sp>
      <p:grpSp>
        <p:nvGrpSpPr>
          <p:cNvPr id="3" name="Group 2"/>
          <p:cNvGrpSpPr>
            <a:grpSpLocks/>
          </p:cNvGrpSpPr>
          <p:nvPr/>
        </p:nvGrpSpPr>
        <p:grpSpPr bwMode="auto">
          <a:xfrm>
            <a:off x="152400" y="4328795"/>
            <a:ext cx="8792311" cy="2437764"/>
            <a:chOff x="302170" y="4206860"/>
            <a:chExt cx="8791766" cy="2437670"/>
          </a:xfrm>
        </p:grpSpPr>
        <p:sp>
          <p:nvSpPr>
            <p:cNvPr id="7174" name="TextBox 7"/>
            <p:cNvSpPr txBox="1">
              <a:spLocks noChangeArrowheads="1"/>
            </p:cNvSpPr>
            <p:nvPr/>
          </p:nvSpPr>
          <p:spPr bwMode="auto">
            <a:xfrm>
              <a:off x="381000" y="4213189"/>
              <a:ext cx="8712936" cy="2431341"/>
            </a:xfrm>
            <a:prstGeom prst="rect">
              <a:avLst/>
            </a:prstGeom>
            <a:noFill/>
            <a:ln w="9525">
              <a:noFill/>
              <a:miter lim="800000"/>
              <a:headEnd/>
              <a:tailEnd/>
            </a:ln>
          </p:spPr>
          <p:txBody>
            <a:bodyPr wrap="none">
              <a:spAutoFit/>
            </a:bodyPr>
            <a:lstStyle/>
            <a:p>
              <a:pPr eaLnBrk="1" hangingPunct="1"/>
              <a:r>
                <a:rPr lang="en-US" altLang="en-US" b="1" dirty="0"/>
                <a:t>Robert Koch</a:t>
              </a:r>
              <a:r>
                <a:rPr lang="en-US" altLang="en-US" dirty="0"/>
                <a:t>: Infectious diseases caused by micro-organisms (</a:t>
              </a:r>
              <a:r>
                <a:rPr lang="en-US" altLang="en-US" b="1" dirty="0"/>
                <a:t>1905</a:t>
              </a:r>
              <a:r>
                <a:rPr lang="en-US" altLang="en-US" dirty="0"/>
                <a:t>)</a:t>
              </a:r>
            </a:p>
            <a:p>
              <a:pPr eaLnBrk="1" hangingPunct="1"/>
              <a:endParaRPr lang="en-US" altLang="en-US" sz="800" dirty="0"/>
            </a:p>
            <a:p>
              <a:pPr eaLnBrk="1" hangingPunct="1"/>
              <a:r>
                <a:rPr lang="en-US" altLang="en-US" b="1" dirty="0"/>
                <a:t>Louis Pasteur (1822-1895)</a:t>
              </a:r>
              <a:r>
                <a:rPr lang="en-US" altLang="en-US" dirty="0"/>
                <a:t>: Anti-Rabies vaccine</a:t>
              </a:r>
            </a:p>
            <a:p>
              <a:pPr eaLnBrk="1" hangingPunct="1"/>
              <a:endParaRPr lang="en-US" altLang="en-US" sz="800" dirty="0"/>
            </a:p>
            <a:p>
              <a:pPr eaLnBrk="1" hangingPunct="1"/>
              <a:r>
                <a:rPr lang="en-US" altLang="en-US" b="1" dirty="0"/>
                <a:t>Emil von </a:t>
              </a:r>
              <a:r>
                <a:rPr lang="en-US" altLang="en-US" b="1" dirty="0" err="1"/>
                <a:t>Boehring</a:t>
              </a:r>
              <a:r>
                <a:rPr lang="en-US" altLang="en-US" dirty="0"/>
                <a:t>: Antibodies with neutralizing ability (</a:t>
              </a:r>
              <a:r>
                <a:rPr lang="en-US" altLang="en-US" b="1" dirty="0"/>
                <a:t>1901</a:t>
              </a:r>
              <a:r>
                <a:rPr lang="en-US" altLang="en-US" dirty="0"/>
                <a:t>)</a:t>
              </a:r>
            </a:p>
            <a:p>
              <a:pPr eaLnBrk="1" hangingPunct="1"/>
              <a:endParaRPr lang="en-US" altLang="en-US" sz="800" dirty="0"/>
            </a:p>
            <a:p>
              <a:pPr eaLnBrk="1" hangingPunct="1"/>
              <a:r>
                <a:rPr lang="en-US" altLang="en-US" b="1" dirty="0"/>
                <a:t>Ronald Ross: </a:t>
              </a:r>
              <a:r>
                <a:rPr lang="en-US" altLang="en-US" dirty="0"/>
                <a:t>Transmission of Malaria (</a:t>
              </a:r>
              <a:r>
                <a:rPr lang="en-US" altLang="en-US" b="1" dirty="0"/>
                <a:t>1902</a:t>
              </a:r>
              <a:r>
                <a:rPr lang="en-US" altLang="en-US" dirty="0"/>
                <a:t>)</a:t>
              </a:r>
            </a:p>
            <a:p>
              <a:pPr eaLnBrk="1" hangingPunct="1"/>
              <a:endParaRPr lang="en-US" altLang="en-US" sz="800" dirty="0"/>
            </a:p>
            <a:p>
              <a:pPr eaLnBrk="1" hangingPunct="1"/>
              <a:r>
                <a:rPr lang="en-US" altLang="en-US" b="1" dirty="0" err="1"/>
                <a:t>Elie</a:t>
              </a:r>
              <a:r>
                <a:rPr lang="en-US" altLang="en-US" b="1" dirty="0"/>
                <a:t> Metchnikoff</a:t>
              </a:r>
              <a:r>
                <a:rPr lang="en-US" altLang="en-US" dirty="0"/>
                <a:t>: </a:t>
              </a:r>
              <a:r>
                <a:rPr lang="en-US" altLang="en-US" dirty="0" err="1"/>
                <a:t>Phagocytic</a:t>
              </a:r>
              <a:r>
                <a:rPr lang="en-US" altLang="en-US" dirty="0"/>
                <a:t> cells, macrophages (</a:t>
              </a:r>
              <a:r>
                <a:rPr lang="en-US" altLang="en-US" b="1" dirty="0"/>
                <a:t>1908</a:t>
              </a:r>
              <a:r>
                <a:rPr lang="en-US" altLang="en-US" dirty="0"/>
                <a:t>)</a:t>
              </a:r>
            </a:p>
          </p:txBody>
        </p:sp>
        <p:sp>
          <p:nvSpPr>
            <p:cNvPr id="2" name="Rectangle 1"/>
            <p:cNvSpPr/>
            <p:nvPr/>
          </p:nvSpPr>
          <p:spPr>
            <a:xfrm>
              <a:off x="302170" y="4206860"/>
              <a:ext cx="8713248" cy="2419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8" name="Rectangle 7"/>
          <p:cNvSpPr/>
          <p:nvPr/>
        </p:nvSpPr>
        <p:spPr>
          <a:xfrm>
            <a:off x="167640" y="3078480"/>
            <a:ext cx="2133600" cy="1015663"/>
          </a:xfrm>
          <a:prstGeom prst="rect">
            <a:avLst/>
          </a:prstGeom>
        </p:spPr>
        <p:txBody>
          <a:bodyPr wrap="square">
            <a:spAutoFit/>
          </a:bodyPr>
          <a:lstStyle/>
          <a:p>
            <a:pPr algn="ctr"/>
            <a:r>
              <a:rPr lang="en-US" altLang="en-US" sz="2000" b="1" dirty="0">
                <a:solidFill>
                  <a:srgbClr val="7030A0"/>
                </a:solidFill>
              </a:rPr>
              <a:t>Edward Jenner: father of Immunology</a:t>
            </a:r>
            <a:endParaRPr lang="en-US" sz="2000" dirty="0">
              <a:solidFill>
                <a:srgbClr val="7030A0"/>
              </a:solidFill>
            </a:endParaRPr>
          </a:p>
        </p:txBody>
      </p:sp>
      <p:sp>
        <p:nvSpPr>
          <p:cNvPr id="9" name="Rounded Rectangle 8"/>
          <p:cNvSpPr/>
          <p:nvPr/>
        </p:nvSpPr>
        <p:spPr>
          <a:xfrm>
            <a:off x="137160" y="670560"/>
            <a:ext cx="2209800" cy="3444240"/>
          </a:xfrm>
          <a:prstGeom prst="roundRect">
            <a:avLst>
              <a:gd name="adj" fmla="val 42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146050" y="330200"/>
            <a:ext cx="8845550" cy="584200"/>
          </a:xfrm>
          <a:prstGeom prst="rect">
            <a:avLst/>
          </a:prstGeom>
          <a:noFill/>
          <a:ln w="9525">
            <a:noFill/>
            <a:miter lim="800000"/>
            <a:headEnd/>
            <a:tailEnd/>
          </a:ln>
        </p:spPr>
        <p:txBody>
          <a:bodyPr wrap="none">
            <a:spAutoFit/>
          </a:bodyPr>
          <a:lstStyle/>
          <a:p>
            <a:pPr eaLnBrk="1" hangingPunct="1"/>
            <a:r>
              <a:rPr lang="en-US" altLang="en-US" sz="3200" b="1" dirty="0"/>
              <a:t>The Immune System: Body’s Defense Mechanism</a:t>
            </a:r>
          </a:p>
        </p:txBody>
      </p:sp>
      <p:sp>
        <p:nvSpPr>
          <p:cNvPr id="3" name="Rectangle 3"/>
          <p:cNvSpPr txBox="1">
            <a:spLocks noChangeArrowheads="1"/>
          </p:cNvSpPr>
          <p:nvPr/>
        </p:nvSpPr>
        <p:spPr>
          <a:xfrm>
            <a:off x="457200" y="1371600"/>
            <a:ext cx="8229600" cy="4572000"/>
          </a:xfrm>
          <a:prstGeom prst="rect">
            <a:avLst/>
          </a:prstGeom>
        </p:spPr>
        <p:txBody>
          <a:bodyPr/>
          <a:lstStyle/>
          <a:p>
            <a:pPr marL="342900" indent="-342900" eaLnBrk="1" hangingPunct="1">
              <a:spcBef>
                <a:spcPct val="20000"/>
              </a:spcBef>
              <a:buFont typeface="Wingdings" pitchFamily="2" charset="2"/>
              <a:buChar char="§"/>
              <a:defRPr/>
            </a:pPr>
            <a:r>
              <a:rPr lang="en-US" dirty="0">
                <a:solidFill>
                  <a:srgbClr val="C00000"/>
                </a:solidFill>
                <a:latin typeface="+mn-lt"/>
              </a:rPr>
              <a:t>A complex system that encompasses every organ and compartment of the body </a:t>
            </a:r>
          </a:p>
          <a:p>
            <a:pPr marL="342900" indent="-342900" eaLnBrk="1" hangingPunct="1">
              <a:spcBef>
                <a:spcPct val="20000"/>
              </a:spcBef>
              <a:buFont typeface="Wingdings" pitchFamily="2" charset="2"/>
              <a:buChar char="§"/>
              <a:defRPr/>
            </a:pPr>
            <a:endParaRPr lang="en-US" dirty="0">
              <a:solidFill>
                <a:srgbClr val="C00000"/>
              </a:solidFill>
              <a:latin typeface="+mn-lt"/>
            </a:endParaRPr>
          </a:p>
          <a:p>
            <a:pPr marL="342900" indent="-342900" eaLnBrk="1" hangingPunct="1">
              <a:spcBef>
                <a:spcPct val="20000"/>
              </a:spcBef>
              <a:buFont typeface="Wingdings" pitchFamily="2" charset="2"/>
              <a:buChar char="§"/>
              <a:defRPr/>
            </a:pPr>
            <a:r>
              <a:rPr lang="en-US" dirty="0">
                <a:solidFill>
                  <a:srgbClr val="C00000"/>
                </a:solidFill>
                <a:latin typeface="+mn-lt"/>
              </a:rPr>
              <a:t>The main objective is to seek, identify and kill invaders</a:t>
            </a:r>
          </a:p>
          <a:p>
            <a:pPr marL="342900" indent="-342900" eaLnBrk="1" hangingPunct="1">
              <a:spcBef>
                <a:spcPct val="20000"/>
              </a:spcBef>
              <a:buFont typeface="Wingdings" pitchFamily="2" charset="2"/>
              <a:buChar char="§"/>
              <a:defRPr/>
            </a:pPr>
            <a:endParaRPr lang="en-US" dirty="0">
              <a:solidFill>
                <a:srgbClr val="C00000"/>
              </a:solidFill>
              <a:latin typeface="+mn-lt"/>
            </a:endParaRPr>
          </a:p>
          <a:p>
            <a:pPr marL="342900" indent="-342900" eaLnBrk="1" hangingPunct="1">
              <a:spcBef>
                <a:spcPct val="20000"/>
              </a:spcBef>
              <a:buFont typeface="Wingdings" pitchFamily="2" charset="2"/>
              <a:buChar char="§"/>
              <a:defRPr/>
            </a:pPr>
            <a:r>
              <a:rPr lang="en-US" dirty="0">
                <a:solidFill>
                  <a:srgbClr val="C00000"/>
                </a:solidFill>
                <a:latin typeface="+mn-lt"/>
              </a:rPr>
              <a:t>Highly adaptable (can act against pathogens ranging from ~ 30nm to ~100 cm)</a:t>
            </a:r>
          </a:p>
          <a:p>
            <a:pPr marL="342900" indent="-342900" eaLnBrk="1" hangingPunct="1">
              <a:spcBef>
                <a:spcPct val="20000"/>
              </a:spcBef>
              <a:buFont typeface="Wingdings" pitchFamily="2" charset="2"/>
              <a:buChar char="§"/>
              <a:defRPr/>
            </a:pPr>
            <a:endParaRPr lang="en-US" dirty="0">
              <a:solidFill>
                <a:srgbClr val="C00000"/>
              </a:solidFill>
              <a:latin typeface="+mn-lt"/>
            </a:endParaRPr>
          </a:p>
          <a:p>
            <a:pPr marL="342900" indent="-342900" eaLnBrk="1" fontAlgn="auto" hangingPunct="1">
              <a:spcBef>
                <a:spcPct val="20000"/>
              </a:spcBef>
              <a:spcAft>
                <a:spcPts val="0"/>
              </a:spcAft>
              <a:buFont typeface="Wingdings" pitchFamily="2" charset="2"/>
              <a:buChar char="§"/>
              <a:defRPr/>
            </a:pPr>
            <a:r>
              <a:rPr lang="en-US" dirty="0">
                <a:solidFill>
                  <a:srgbClr val="C00000"/>
                </a:solidFill>
                <a:latin typeface="+mn-lt"/>
              </a:rPr>
              <a:t> Distinguishes between self and foreign and mount response to only foreign while preserving self (‘us’ </a:t>
            </a:r>
            <a:r>
              <a:rPr lang="en-US" dirty="0" err="1">
                <a:solidFill>
                  <a:srgbClr val="C00000"/>
                </a:solidFill>
                <a:latin typeface="+mn-lt"/>
              </a:rPr>
              <a:t>vs</a:t>
            </a:r>
            <a:r>
              <a:rPr lang="en-US" dirty="0">
                <a:solidFill>
                  <a:srgbClr val="C00000"/>
                </a:solidFill>
                <a:latin typeface="+mn-lt"/>
              </a:rPr>
              <a:t> ‘them’)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81000" y="25400"/>
            <a:ext cx="8458200" cy="584200"/>
          </a:xfrm>
          <a:prstGeom prst="rect">
            <a:avLst/>
          </a:prstGeom>
          <a:noFill/>
          <a:ln w="9525">
            <a:noFill/>
            <a:miter lim="800000"/>
            <a:headEnd/>
            <a:tailEnd/>
          </a:ln>
        </p:spPr>
        <p:txBody>
          <a:bodyPr>
            <a:spAutoFit/>
          </a:bodyPr>
          <a:lstStyle/>
          <a:p>
            <a:pPr algn="ctr" eaLnBrk="1" hangingPunct="1">
              <a:spcBef>
                <a:spcPct val="50000"/>
              </a:spcBef>
              <a:defRPr/>
            </a:pPr>
            <a:r>
              <a:rPr lang="en-US" sz="3200" b="1" dirty="0">
                <a:solidFill>
                  <a:schemeClr val="accent4">
                    <a:lumMod val="50000"/>
                  </a:schemeClr>
                </a:solidFill>
              </a:rPr>
              <a:t>Challenges of the Immune System</a:t>
            </a:r>
          </a:p>
        </p:txBody>
      </p:sp>
      <p:sp>
        <p:nvSpPr>
          <p:cNvPr id="6" name="TextBox 5"/>
          <p:cNvSpPr txBox="1">
            <a:spLocks noChangeArrowheads="1"/>
          </p:cNvSpPr>
          <p:nvPr/>
        </p:nvSpPr>
        <p:spPr bwMode="auto">
          <a:xfrm>
            <a:off x="312737" y="4936302"/>
            <a:ext cx="8526463" cy="400110"/>
          </a:xfrm>
          <a:prstGeom prst="rect">
            <a:avLst/>
          </a:prstGeom>
          <a:noFill/>
          <a:ln w="9525">
            <a:noFill/>
            <a:miter lim="800000"/>
            <a:headEnd/>
            <a:tailEnd/>
          </a:ln>
        </p:spPr>
        <p:txBody>
          <a:bodyPr wrap="square">
            <a:spAutoFit/>
          </a:bodyPr>
          <a:lstStyle/>
          <a:p>
            <a:pPr eaLnBrk="1" hangingPunct="1">
              <a:buFont typeface="Wingdings" pitchFamily="2" charset="2"/>
              <a:buChar char="Ø"/>
            </a:pPr>
            <a:r>
              <a:rPr lang="en-US" altLang="en-US" sz="2000" b="1" dirty="0">
                <a:solidFill>
                  <a:srgbClr val="800000"/>
                </a:solidFill>
              </a:rPr>
              <a:t>Autoimmune diseases: </a:t>
            </a:r>
            <a:r>
              <a:rPr lang="en-US" altLang="en-US" sz="2000" dirty="0"/>
              <a:t>When self is attacked by the immune system</a:t>
            </a:r>
          </a:p>
        </p:txBody>
      </p:sp>
      <p:sp>
        <p:nvSpPr>
          <p:cNvPr id="10" name="TextBox 9"/>
          <p:cNvSpPr txBox="1">
            <a:spLocks noChangeArrowheads="1"/>
          </p:cNvSpPr>
          <p:nvPr/>
        </p:nvSpPr>
        <p:spPr bwMode="auto">
          <a:xfrm>
            <a:off x="312737" y="5574477"/>
            <a:ext cx="8450263" cy="400110"/>
          </a:xfrm>
          <a:prstGeom prst="rect">
            <a:avLst/>
          </a:prstGeom>
          <a:noFill/>
          <a:ln w="9525">
            <a:noFill/>
            <a:miter lim="800000"/>
            <a:headEnd/>
            <a:tailEnd/>
          </a:ln>
        </p:spPr>
        <p:txBody>
          <a:bodyPr wrap="square">
            <a:spAutoFit/>
          </a:bodyPr>
          <a:lstStyle/>
          <a:p>
            <a:pPr eaLnBrk="1" hangingPunct="1">
              <a:buFont typeface="Wingdings" pitchFamily="2" charset="2"/>
              <a:buChar char="Ø"/>
            </a:pPr>
            <a:r>
              <a:rPr lang="en-US" altLang="en-US" sz="2000" b="1" dirty="0">
                <a:solidFill>
                  <a:srgbClr val="800000"/>
                </a:solidFill>
              </a:rPr>
              <a:t>Cancer:</a:t>
            </a:r>
            <a:r>
              <a:rPr lang="en-US" altLang="en-US" sz="2000" dirty="0">
                <a:solidFill>
                  <a:srgbClr val="800000"/>
                </a:solidFill>
              </a:rPr>
              <a:t> </a:t>
            </a:r>
            <a:r>
              <a:rPr lang="en-US" altLang="en-US" sz="2000" dirty="0"/>
              <a:t>Failure of Immune system to attack defective cells</a:t>
            </a:r>
          </a:p>
        </p:txBody>
      </p:sp>
      <p:sp>
        <p:nvSpPr>
          <p:cNvPr id="7" name="TextBox 6"/>
          <p:cNvSpPr txBox="1">
            <a:spLocks noChangeArrowheads="1"/>
          </p:cNvSpPr>
          <p:nvPr/>
        </p:nvSpPr>
        <p:spPr bwMode="auto">
          <a:xfrm>
            <a:off x="304799" y="6217415"/>
            <a:ext cx="8534401" cy="400110"/>
          </a:xfrm>
          <a:prstGeom prst="rect">
            <a:avLst/>
          </a:prstGeom>
          <a:noFill/>
          <a:ln w="9525">
            <a:noFill/>
            <a:miter lim="800000"/>
            <a:headEnd/>
            <a:tailEnd/>
          </a:ln>
        </p:spPr>
        <p:txBody>
          <a:bodyPr wrap="square">
            <a:spAutoFit/>
          </a:bodyPr>
          <a:lstStyle/>
          <a:p>
            <a:pPr eaLnBrk="1" hangingPunct="1">
              <a:buFont typeface="Wingdings" pitchFamily="2" charset="2"/>
              <a:buChar char="Ø"/>
            </a:pPr>
            <a:r>
              <a:rPr lang="en-US" altLang="en-US" sz="2000" b="1" dirty="0">
                <a:solidFill>
                  <a:srgbClr val="800000"/>
                </a:solidFill>
              </a:rPr>
              <a:t>Immune deficiency: </a:t>
            </a:r>
            <a:r>
              <a:rPr lang="en-US" altLang="en-US" sz="2000" dirty="0"/>
              <a:t>A component of immune system is absent/defective</a:t>
            </a:r>
          </a:p>
        </p:txBody>
      </p:sp>
      <p:pic>
        <p:nvPicPr>
          <p:cNvPr id="9222" name="Picture 7"/>
          <p:cNvPicPr>
            <a:picLocks noChangeAspect="1"/>
          </p:cNvPicPr>
          <p:nvPr/>
        </p:nvPicPr>
        <p:blipFill>
          <a:blip r:embed="rId3" cstate="print">
            <a:lum bright="-20000" contrast="40000"/>
          </a:blip>
          <a:srcRect l="298" t="1984" r="852" b="2778"/>
          <a:stretch>
            <a:fillRect/>
          </a:stretch>
        </p:blipFill>
        <p:spPr bwMode="auto">
          <a:xfrm>
            <a:off x="140525" y="1143000"/>
            <a:ext cx="8839200" cy="3657600"/>
          </a:xfrm>
          <a:prstGeom prst="rect">
            <a:avLst/>
          </a:prstGeom>
          <a:noFill/>
          <a:ln w="12700">
            <a:solidFill>
              <a:srgbClr val="00CC99"/>
            </a:solidFill>
            <a:miter lim="800000"/>
            <a:headEnd/>
            <a:tailEnd/>
          </a:ln>
        </p:spPr>
      </p:pic>
      <p:sp>
        <p:nvSpPr>
          <p:cNvPr id="8" name="TextBox 7"/>
          <p:cNvSpPr txBox="1"/>
          <p:nvPr/>
        </p:nvSpPr>
        <p:spPr>
          <a:xfrm>
            <a:off x="457200" y="685800"/>
            <a:ext cx="3427541" cy="400110"/>
          </a:xfrm>
          <a:prstGeom prst="rect">
            <a:avLst/>
          </a:prstGeom>
          <a:noFill/>
        </p:spPr>
        <p:txBody>
          <a:bodyPr wrap="none" rtlCol="0">
            <a:spAutoFit/>
          </a:bodyPr>
          <a:lstStyle/>
          <a:p>
            <a:pPr>
              <a:buFont typeface="Wingdings" pitchFamily="2" charset="2"/>
              <a:buChar char="Ø"/>
            </a:pPr>
            <a:r>
              <a:rPr lang="en-US" sz="2000" b="1" dirty="0">
                <a:solidFill>
                  <a:srgbClr val="800000"/>
                </a:solidFill>
              </a:rPr>
              <a:t> Pathogen-induced diseases: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0" grpId="0" autoUpdateAnimBg="0"/>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0" y="76200"/>
            <a:ext cx="7772400" cy="1143000"/>
          </a:xfrm>
        </p:spPr>
        <p:txBody>
          <a:bodyPr/>
          <a:lstStyle/>
          <a:p>
            <a:r>
              <a:rPr lang="en-US" sz="3200" b="1" dirty="0"/>
              <a:t>Our immune systems generate an almost infinite variety of cells and substances</a:t>
            </a:r>
          </a:p>
        </p:txBody>
      </p:sp>
      <p:sp>
        <p:nvSpPr>
          <p:cNvPr id="5" name="Rectangle 5"/>
          <p:cNvSpPr>
            <a:spLocks noChangeArrowheads="1"/>
          </p:cNvSpPr>
          <p:nvPr/>
        </p:nvSpPr>
        <p:spPr bwMode="auto">
          <a:xfrm>
            <a:off x="2362200" y="1491496"/>
            <a:ext cx="4267200" cy="609600"/>
          </a:xfrm>
          <a:prstGeom prst="rect">
            <a:avLst/>
          </a:prstGeom>
          <a:noFill/>
          <a:ln w="9525">
            <a:solidFill>
              <a:schemeClr val="tx1"/>
            </a:solidFill>
            <a:miter lim="800000"/>
            <a:headEnd/>
            <a:tailEnd/>
          </a:ln>
          <a:effectLst/>
        </p:spPr>
        <p:txBody>
          <a:bodyPr wrap="none" anchor="ctr"/>
          <a:lstStyle/>
          <a:p>
            <a:endParaRPr lang="en-US"/>
          </a:p>
        </p:txBody>
      </p:sp>
      <p:sp>
        <p:nvSpPr>
          <p:cNvPr id="6" name="Line 6"/>
          <p:cNvSpPr>
            <a:spLocks noChangeShapeType="1"/>
          </p:cNvSpPr>
          <p:nvPr/>
        </p:nvSpPr>
        <p:spPr bwMode="auto">
          <a:xfrm flipH="1">
            <a:off x="3124200" y="2101096"/>
            <a:ext cx="685800" cy="914400"/>
          </a:xfrm>
          <a:prstGeom prst="line">
            <a:avLst/>
          </a:prstGeom>
          <a:noFill/>
          <a:ln w="9525">
            <a:solidFill>
              <a:schemeClr val="tx1"/>
            </a:solidFill>
            <a:round/>
            <a:headEnd/>
            <a:tailEnd type="triangle" w="med" len="med"/>
          </a:ln>
          <a:effectLst/>
        </p:spPr>
        <p:txBody>
          <a:bodyPr/>
          <a:lstStyle/>
          <a:p>
            <a:endParaRPr lang="en-US"/>
          </a:p>
        </p:txBody>
      </p:sp>
      <p:sp>
        <p:nvSpPr>
          <p:cNvPr id="7" name="Text Box 7"/>
          <p:cNvSpPr txBox="1">
            <a:spLocks noChangeArrowheads="1"/>
          </p:cNvSpPr>
          <p:nvPr/>
        </p:nvSpPr>
        <p:spPr bwMode="auto">
          <a:xfrm>
            <a:off x="1259775" y="3215396"/>
            <a:ext cx="2971800" cy="519113"/>
          </a:xfrm>
          <a:prstGeom prst="rect">
            <a:avLst/>
          </a:prstGeom>
          <a:noFill/>
          <a:ln w="9525">
            <a:noFill/>
            <a:miter lim="800000"/>
            <a:headEnd/>
            <a:tailEnd/>
          </a:ln>
          <a:effectLst/>
        </p:spPr>
        <p:txBody>
          <a:bodyPr>
            <a:spAutoFit/>
          </a:bodyPr>
          <a:lstStyle/>
          <a:p>
            <a:pPr algn="ctr">
              <a:spcBef>
                <a:spcPct val="50000"/>
              </a:spcBef>
            </a:pPr>
            <a:r>
              <a:rPr lang="en-US" sz="2800" b="1" dirty="0" err="1">
                <a:solidFill>
                  <a:srgbClr val="800000"/>
                </a:solidFill>
              </a:rPr>
              <a:t>Effector</a:t>
            </a:r>
            <a:r>
              <a:rPr lang="en-US" sz="2800" b="1" dirty="0">
                <a:solidFill>
                  <a:srgbClr val="800000"/>
                </a:solidFill>
              </a:rPr>
              <a:t> Response</a:t>
            </a:r>
          </a:p>
        </p:txBody>
      </p:sp>
      <p:sp>
        <p:nvSpPr>
          <p:cNvPr id="8" name="Rectangle 8"/>
          <p:cNvSpPr>
            <a:spLocks noChangeArrowheads="1"/>
          </p:cNvSpPr>
          <p:nvPr/>
        </p:nvSpPr>
        <p:spPr bwMode="auto">
          <a:xfrm>
            <a:off x="1219200" y="3167896"/>
            <a:ext cx="3048000" cy="609600"/>
          </a:xfrm>
          <a:prstGeom prst="rect">
            <a:avLst/>
          </a:prstGeom>
          <a:noFill/>
          <a:ln w="9525">
            <a:solidFill>
              <a:schemeClr val="tx1"/>
            </a:solidFill>
            <a:miter lim="800000"/>
            <a:headEnd/>
            <a:tailEnd/>
          </a:ln>
          <a:effectLst/>
        </p:spPr>
        <p:txBody>
          <a:bodyPr wrap="none" anchor="ctr"/>
          <a:lstStyle/>
          <a:p>
            <a:endParaRPr lang="en-US"/>
          </a:p>
        </p:txBody>
      </p:sp>
      <p:sp>
        <p:nvSpPr>
          <p:cNvPr id="9" name="Line 9"/>
          <p:cNvSpPr>
            <a:spLocks noChangeShapeType="1"/>
          </p:cNvSpPr>
          <p:nvPr/>
        </p:nvSpPr>
        <p:spPr bwMode="auto">
          <a:xfrm>
            <a:off x="4953000" y="2101096"/>
            <a:ext cx="609600" cy="914400"/>
          </a:xfrm>
          <a:prstGeom prst="line">
            <a:avLst/>
          </a:prstGeom>
          <a:noFill/>
          <a:ln w="9525">
            <a:solidFill>
              <a:schemeClr val="tx1"/>
            </a:solidFill>
            <a:round/>
            <a:headEnd/>
            <a:tailEnd type="triangle" w="med" len="med"/>
          </a:ln>
          <a:effectLst/>
        </p:spPr>
        <p:txBody>
          <a:bodyPr/>
          <a:lstStyle/>
          <a:p>
            <a:endParaRPr lang="en-US"/>
          </a:p>
        </p:txBody>
      </p:sp>
      <p:sp>
        <p:nvSpPr>
          <p:cNvPr id="10" name="Text Box 10"/>
          <p:cNvSpPr txBox="1">
            <a:spLocks noChangeArrowheads="1"/>
          </p:cNvSpPr>
          <p:nvPr/>
        </p:nvSpPr>
        <p:spPr bwMode="auto">
          <a:xfrm>
            <a:off x="5181600" y="3206776"/>
            <a:ext cx="2895600" cy="523220"/>
          </a:xfrm>
          <a:prstGeom prst="rect">
            <a:avLst/>
          </a:prstGeom>
          <a:noFill/>
          <a:ln w="9525">
            <a:noFill/>
            <a:miter lim="800000"/>
            <a:headEnd/>
            <a:tailEnd/>
          </a:ln>
          <a:effectLst/>
        </p:spPr>
        <p:txBody>
          <a:bodyPr wrap="square">
            <a:spAutoFit/>
          </a:bodyPr>
          <a:lstStyle/>
          <a:p>
            <a:pPr algn="ctr">
              <a:spcBef>
                <a:spcPct val="50000"/>
              </a:spcBef>
            </a:pPr>
            <a:r>
              <a:rPr lang="en-US" sz="2800" b="1" dirty="0">
                <a:solidFill>
                  <a:srgbClr val="800000"/>
                </a:solidFill>
              </a:rPr>
              <a:t>  Memory</a:t>
            </a:r>
          </a:p>
        </p:txBody>
      </p:sp>
      <p:sp>
        <p:nvSpPr>
          <p:cNvPr id="11" name="Rectangle 11"/>
          <p:cNvSpPr>
            <a:spLocks noChangeArrowheads="1"/>
          </p:cNvSpPr>
          <p:nvPr/>
        </p:nvSpPr>
        <p:spPr bwMode="auto">
          <a:xfrm>
            <a:off x="5105400" y="3167896"/>
            <a:ext cx="3017520" cy="609600"/>
          </a:xfrm>
          <a:prstGeom prst="rect">
            <a:avLst/>
          </a:prstGeom>
          <a:noFill/>
          <a:ln w="9525">
            <a:solidFill>
              <a:schemeClr val="tx1"/>
            </a:solidFill>
            <a:miter lim="800000"/>
            <a:headEnd/>
            <a:tailEnd/>
          </a:ln>
          <a:effectLst/>
        </p:spPr>
        <p:txBody>
          <a:bodyPr wrap="none" anchor="ctr"/>
          <a:lstStyle/>
          <a:p>
            <a:endParaRPr lang="en-US"/>
          </a:p>
        </p:txBody>
      </p:sp>
      <p:sp>
        <p:nvSpPr>
          <p:cNvPr id="12" name="Text Box 15"/>
          <p:cNvSpPr txBox="1">
            <a:spLocks noChangeArrowheads="1"/>
          </p:cNvSpPr>
          <p:nvPr/>
        </p:nvSpPr>
        <p:spPr bwMode="auto">
          <a:xfrm>
            <a:off x="1143000" y="3886200"/>
            <a:ext cx="3352800" cy="707886"/>
          </a:xfrm>
          <a:prstGeom prst="rect">
            <a:avLst/>
          </a:prstGeom>
          <a:noFill/>
          <a:ln w="9525">
            <a:noFill/>
            <a:miter lim="800000"/>
            <a:headEnd/>
            <a:tailEnd/>
          </a:ln>
          <a:effectLst/>
        </p:spPr>
        <p:txBody>
          <a:bodyPr>
            <a:spAutoFit/>
          </a:bodyPr>
          <a:lstStyle/>
          <a:p>
            <a:pPr>
              <a:spcBef>
                <a:spcPts val="0"/>
              </a:spcBef>
            </a:pPr>
            <a:r>
              <a:rPr lang="en-US" sz="2000" dirty="0"/>
              <a:t>To eliminate or neutralize particle</a:t>
            </a:r>
          </a:p>
        </p:txBody>
      </p:sp>
      <p:sp>
        <p:nvSpPr>
          <p:cNvPr id="16" name="Rectangle 15"/>
          <p:cNvSpPr/>
          <p:nvPr/>
        </p:nvSpPr>
        <p:spPr>
          <a:xfrm>
            <a:off x="3145552" y="1567696"/>
            <a:ext cx="2852896" cy="461665"/>
          </a:xfrm>
          <a:prstGeom prst="rect">
            <a:avLst/>
          </a:prstGeom>
        </p:spPr>
        <p:txBody>
          <a:bodyPr wrap="none">
            <a:spAutoFit/>
          </a:bodyPr>
          <a:lstStyle/>
          <a:p>
            <a:pPr algn="ctr">
              <a:buFontTx/>
              <a:buNone/>
            </a:pPr>
            <a:r>
              <a:rPr lang="en-US" b="1" dirty="0">
                <a:solidFill>
                  <a:srgbClr val="008000"/>
                </a:solidFill>
              </a:rPr>
              <a:t>Foreign Recognition</a:t>
            </a:r>
          </a:p>
        </p:txBody>
      </p:sp>
      <p:sp>
        <p:nvSpPr>
          <p:cNvPr id="14" name="TextBox 13"/>
          <p:cNvSpPr txBox="1"/>
          <p:nvPr/>
        </p:nvSpPr>
        <p:spPr>
          <a:xfrm>
            <a:off x="4800600" y="3890189"/>
            <a:ext cx="4343400" cy="2554545"/>
          </a:xfrm>
          <a:prstGeom prst="rect">
            <a:avLst/>
          </a:prstGeom>
          <a:noFill/>
        </p:spPr>
        <p:txBody>
          <a:bodyPr wrap="square" rtlCol="0">
            <a:spAutoFit/>
          </a:bodyPr>
          <a:lstStyle/>
          <a:p>
            <a:pPr>
              <a:spcBef>
                <a:spcPts val="0"/>
              </a:spcBef>
            </a:pPr>
            <a:r>
              <a:rPr lang="en-US" sz="2000" dirty="0"/>
              <a:t>Upon 2</a:t>
            </a:r>
            <a:r>
              <a:rPr lang="en-US" sz="2000" dirty="0">
                <a:cs typeface="Times New Roman" charset="0"/>
              </a:rPr>
              <a:t>° exposure</a:t>
            </a:r>
          </a:p>
          <a:p>
            <a:pPr>
              <a:spcBef>
                <a:spcPts val="0"/>
              </a:spcBef>
            </a:pPr>
            <a:r>
              <a:rPr lang="en-US" sz="2000" dirty="0">
                <a:cs typeface="Times New Roman" charset="0"/>
              </a:rPr>
              <a:t>Produces enhanced response </a:t>
            </a:r>
            <a:endParaRPr lang="en-US" sz="2000" dirty="0"/>
          </a:p>
          <a:p>
            <a:endParaRPr lang="en-US" sz="2000" b="1" dirty="0"/>
          </a:p>
          <a:p>
            <a:r>
              <a:rPr lang="en-US" sz="2000" b="1" dirty="0"/>
              <a:t>Active  immunity</a:t>
            </a:r>
            <a:r>
              <a:rPr lang="en-US" sz="2000" dirty="0"/>
              <a:t>: Immunity that will generate </a:t>
            </a:r>
            <a:r>
              <a:rPr lang="en-US" sz="2000" b="1" dirty="0"/>
              <a:t>long</a:t>
            </a:r>
            <a:r>
              <a:rPr lang="en-US" sz="2000" dirty="0"/>
              <a:t> term memory </a:t>
            </a:r>
          </a:p>
          <a:p>
            <a:endParaRPr lang="en-US" sz="2000" dirty="0"/>
          </a:p>
          <a:p>
            <a:r>
              <a:rPr lang="en-US" sz="2000" b="1" dirty="0"/>
              <a:t>Passive immunity</a:t>
            </a:r>
            <a:r>
              <a:rPr lang="en-US" sz="2000" dirty="0"/>
              <a:t>: Immunity that will generate </a:t>
            </a:r>
            <a:r>
              <a:rPr lang="en-US" sz="2000" b="1" dirty="0"/>
              <a:t>short</a:t>
            </a:r>
            <a:r>
              <a:rPr lang="en-US" sz="2000" dirty="0"/>
              <a:t> term memory </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Fireworks</Template>
  <TotalTime>8950</TotalTime>
  <Words>2497</Words>
  <Application>Microsoft Office PowerPoint</Application>
  <PresentationFormat>On-screen Show (4:3)</PresentationFormat>
  <Paragraphs>424</Paragraphs>
  <Slides>53</Slides>
  <Notes>21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 Design</vt:lpstr>
      <vt:lpstr>Slide 1</vt:lpstr>
      <vt:lpstr>Slide 2</vt:lpstr>
      <vt:lpstr>Host Defense  and Prevention of Diseases </vt:lpstr>
      <vt:lpstr>Slide 4</vt:lpstr>
      <vt:lpstr>Slide 5</vt:lpstr>
      <vt:lpstr>Slide 6</vt:lpstr>
      <vt:lpstr>Slide 7</vt:lpstr>
      <vt:lpstr>Slide 8</vt:lpstr>
      <vt:lpstr>Our immune systems generate an almost infinite variety of cells and substances</vt:lpstr>
      <vt:lpstr>First insights into mechanics of immunity</vt:lpstr>
      <vt:lpstr>Both serum and cells contribute to immunity</vt:lpstr>
      <vt:lpstr>The immune system</vt:lpstr>
      <vt:lpstr>Slide 13</vt:lpstr>
      <vt:lpstr>Innate immune system: components of Blood</vt:lpstr>
      <vt:lpstr>Slide 15</vt:lpstr>
      <vt:lpstr>Slide 16</vt:lpstr>
      <vt:lpstr>Slide 17</vt:lpstr>
      <vt:lpstr>Slide 18</vt:lpstr>
      <vt:lpstr>Innate immune system </vt:lpstr>
      <vt:lpstr>Anatomical Barriers - Mechanical Factors</vt:lpstr>
      <vt:lpstr>Anatomical Barriers – Chemical factors</vt:lpstr>
      <vt:lpstr>Anatomical Barriers – Biological factors</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Types of vaccines</vt:lpstr>
      <vt:lpstr>Slide 49</vt:lpstr>
      <vt:lpstr>Routes of administration</vt:lpstr>
      <vt:lpstr>Slide 51</vt:lpstr>
      <vt:lpstr>Slide 52</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Samanta</dc:creator>
  <cp:lastModifiedBy>Prof. R. Goswami</cp:lastModifiedBy>
  <cp:revision>542</cp:revision>
  <dcterms:created xsi:type="dcterms:W3CDTF">1601-01-01T00:00:00Z</dcterms:created>
  <dcterms:modified xsi:type="dcterms:W3CDTF">2018-03-21T05:11:31Z</dcterms:modified>
</cp:coreProperties>
</file>